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Teko" panose="020B0604020202020204" charset="0"/>
      <p:regular r:id="rId25"/>
      <p:bold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5084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Shape 1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50" name="Shape 15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57" name="Shape 15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64" name="Shape 16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Shape 1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78" name="Shape 17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Shape 19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nl-B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3" name="Shape 20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nl-B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22" name="Shape 22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7" name="Shape 11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nl-B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42" name="Shape 1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1" name="Shape 21"/>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Shape 3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38" name="Shape 38"/>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ertificate">
  <p:cSld name="Certificate">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533400" y="3619500"/>
            <a:ext cx="7848600" cy="8382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990600" y="4343400"/>
            <a:ext cx="7391400" cy="914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3"/>
          </p:nvPr>
        </p:nvSpPr>
        <p:spPr>
          <a:xfrm>
            <a:off x="990600" y="1476375"/>
            <a:ext cx="5410200" cy="352425"/>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4"/>
          </p:nvPr>
        </p:nvSpPr>
        <p:spPr>
          <a:xfrm>
            <a:off x="990600" y="5819777"/>
            <a:ext cx="7391400" cy="3047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title"/>
          </p:nvPr>
        </p:nvSpPr>
        <p:spPr>
          <a:xfrm>
            <a:off x="990600" y="609599"/>
            <a:ext cx="8153400" cy="98901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63" name="Shape 63"/>
          <p:cNvCxnSpPr/>
          <p:nvPr/>
        </p:nvCxnSpPr>
        <p:spPr>
          <a:xfrm>
            <a:off x="1047750" y="5808662"/>
            <a:ext cx="5334000" cy="1588"/>
          </a:xfrm>
          <a:prstGeom prst="straightConnector1">
            <a:avLst/>
          </a:prstGeom>
          <a:noFill/>
          <a:ln w="9525" cap="rnd" cmpd="sng">
            <a:solidFill>
              <a:schemeClr val="dk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Shape 7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3"/>
            </a:gs>
            <a:gs pos="35000">
              <a:schemeClr val="lt1"/>
            </a:gs>
            <a:gs pos="100000">
              <a:schemeClr val="accent5"/>
            </a:gs>
          </a:gsLst>
          <a:lin ang="16200000" scaled="0"/>
        </a:grad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9144000" cy="6858000"/>
            <a:chOff x="0" y="0"/>
            <a:chExt cx="9144000" cy="6858000"/>
          </a:xfrm>
        </p:grpSpPr>
        <p:pic>
          <p:nvPicPr>
            <p:cNvPr id="11" name="Shape 11"/>
            <p:cNvPicPr preferRelativeResize="0"/>
            <p:nvPr/>
          </p:nvPicPr>
          <p:blipFill rotWithShape="1">
            <a:blip r:embed="rId11">
              <a:alphaModFix/>
            </a:blip>
            <a:srcRect b="6067"/>
            <a:stretch/>
          </p:blipFill>
          <p:spPr>
            <a:xfrm>
              <a:off x="0" y="0"/>
              <a:ext cx="9144000" cy="6858000"/>
            </a:xfrm>
            <a:prstGeom prst="rect">
              <a:avLst/>
            </a:prstGeom>
            <a:noFill/>
            <a:ln>
              <a:noFill/>
            </a:ln>
          </p:spPr>
        </p:pic>
        <p:sp>
          <p:nvSpPr>
            <p:cNvPr id="12" name="Shape 12"/>
            <p:cNvSpPr/>
            <p:nvPr/>
          </p:nvSpPr>
          <p:spPr>
            <a:xfrm>
              <a:off x="0" y="0"/>
              <a:ext cx="9144000" cy="6858000"/>
            </a:xfrm>
            <a:prstGeom prst="rect">
              <a:avLst/>
            </a:prstGeom>
            <a:no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3" name="Shape 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dt" idx="10"/>
          </p:nvPr>
        </p:nvSpPr>
        <p:spPr>
          <a:xfrm>
            <a:off x="457200" y="628650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124200" y="628650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6553200" y="62865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Nnp0Km5v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ovLsPdpDY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5YtjOLN_q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Ar0W0ANlJ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K6z6vDgr9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11560" y="836712"/>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Arial"/>
              <a:buNone/>
            </a:pPr>
            <a:r>
              <a:rPr lang="nl-BE" sz="6000" b="0" i="0" u="none" strike="noStrike" cap="none" dirty="0">
                <a:solidFill>
                  <a:schemeClr val="dk1"/>
                </a:solidFill>
                <a:latin typeface="Arial"/>
                <a:ea typeface="Arial"/>
                <a:cs typeface="Arial"/>
                <a:sym typeface="Arial"/>
              </a:rPr>
              <a:t>JONGE MANTELZORGERS</a:t>
            </a:r>
            <a:endParaRPr sz="4400" b="0" i="0" u="none" strike="noStrike" cap="none" dirty="0">
              <a:solidFill>
                <a:schemeClr val="dk1"/>
              </a:solidFill>
              <a:latin typeface="Arial"/>
              <a:ea typeface="Arial"/>
              <a:cs typeface="Arial"/>
              <a:sym typeface="Arial"/>
            </a:endParaRPr>
          </a:p>
        </p:txBody>
      </p:sp>
      <p:pic>
        <p:nvPicPr>
          <p:cNvPr id="83" name="Shape 83"/>
          <p:cNvPicPr preferRelativeResize="0"/>
          <p:nvPr/>
        </p:nvPicPr>
        <p:blipFill rotWithShape="1">
          <a:blip r:embed="rId3">
            <a:alphaModFix/>
          </a:blip>
          <a:srcRect/>
          <a:stretch/>
        </p:blipFill>
        <p:spPr>
          <a:xfrm>
            <a:off x="1401416" y="2636912"/>
            <a:ext cx="6192688" cy="2664296"/>
          </a:xfrm>
          <a:prstGeom prst="rect">
            <a:avLst/>
          </a:prstGeom>
          <a:noFill/>
          <a:ln>
            <a:noFill/>
          </a:ln>
        </p:spPr>
      </p:pic>
      <p:pic>
        <p:nvPicPr>
          <p:cNvPr id="84" name="Shape 84"/>
          <p:cNvPicPr preferRelativeResize="0"/>
          <p:nvPr/>
        </p:nvPicPr>
        <p:blipFill rotWithShape="1">
          <a:blip r:embed="rId4">
            <a:alphaModFix/>
          </a:blip>
          <a:srcRect/>
          <a:stretch/>
        </p:blipFill>
        <p:spPr>
          <a:xfrm>
            <a:off x="7998296" y="6385397"/>
            <a:ext cx="1145704" cy="472603"/>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Quizvraag 3 </a:t>
            </a:r>
            <a:endParaRPr sz="4400" b="0" i="0" u="none" strike="noStrike" cap="none">
              <a:solidFill>
                <a:schemeClr val="dk1"/>
              </a:solidFill>
              <a:latin typeface="Arial"/>
              <a:ea typeface="Arial"/>
              <a:cs typeface="Arial"/>
              <a:sym typeface="Arial"/>
            </a:endParaRPr>
          </a:p>
        </p:txBody>
      </p:sp>
      <p:sp>
        <p:nvSpPr>
          <p:cNvPr id="153" name="Shape 15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15000"/>
              </a:lnSpc>
              <a:spcBef>
                <a:spcPts val="800"/>
              </a:spcBef>
              <a:spcAft>
                <a:spcPts val="0"/>
              </a:spcAft>
              <a:buClr>
                <a:schemeClr val="dk1"/>
              </a:buClr>
              <a:buSzPts val="3200"/>
              <a:buFont typeface="Calibri"/>
              <a:buChar char="•"/>
            </a:pPr>
            <a:r>
              <a:rPr lang="nl-BE" sz="3200" b="0" i="0" u="none" strike="noStrike" cap="none" dirty="0">
                <a:solidFill>
                  <a:schemeClr val="dk1"/>
                </a:solidFill>
                <a:latin typeface="Calibri"/>
                <a:ea typeface="Calibri"/>
                <a:cs typeface="Calibri"/>
                <a:sym typeface="Calibri"/>
              </a:rPr>
              <a:t>Hoe denken jullie </a:t>
            </a:r>
            <a:r>
              <a:rPr lang="nl-BE" sz="3200" b="0" i="0" u="none" strike="noStrike" cap="none" dirty="0" smtClean="0">
                <a:solidFill>
                  <a:schemeClr val="dk1"/>
                </a:solidFill>
                <a:latin typeface="Calibri"/>
                <a:ea typeface="Calibri"/>
                <a:cs typeface="Calibri"/>
                <a:sym typeface="Calibri"/>
              </a:rPr>
              <a:t>dat de meeste </a:t>
            </a:r>
            <a:r>
              <a:rPr lang="nl-BE" sz="3200" b="0" i="0" u="none" strike="noStrike" cap="none" dirty="0">
                <a:solidFill>
                  <a:schemeClr val="dk1"/>
                </a:solidFill>
                <a:latin typeface="Calibri"/>
                <a:ea typeface="Calibri"/>
                <a:cs typeface="Calibri"/>
                <a:sym typeface="Calibri"/>
              </a:rPr>
              <a:t>jonge mantelzorgers zich voelen ?</a:t>
            </a:r>
            <a:endParaRPr sz="3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3200"/>
              <a:buFont typeface="Arial"/>
              <a:buNone/>
            </a:pPr>
            <a:r>
              <a:rPr lang="nl-BE" sz="3200" b="0" i="0" u="none" strike="noStrike" cap="none" dirty="0">
                <a:solidFill>
                  <a:schemeClr val="dk1"/>
                </a:solidFill>
                <a:latin typeface="Calibri"/>
                <a:ea typeface="Calibri"/>
                <a:cs typeface="Calibri"/>
                <a:sym typeface="Calibri"/>
              </a:rPr>
              <a:t>A) Alleen</a:t>
            </a:r>
            <a:endParaRPr sz="3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3200"/>
              <a:buFont typeface="Arial"/>
              <a:buNone/>
            </a:pPr>
            <a:r>
              <a:rPr lang="nl-BE" sz="3200" b="0" i="0" u="none" strike="noStrike" cap="none" dirty="0">
                <a:solidFill>
                  <a:schemeClr val="dk1"/>
                </a:solidFill>
                <a:latin typeface="Calibri"/>
                <a:ea typeface="Calibri"/>
                <a:cs typeface="Calibri"/>
                <a:sym typeface="Calibri"/>
              </a:rPr>
              <a:t>B) Blij om te kunnen helpen</a:t>
            </a:r>
            <a:endParaRPr sz="3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1100"/>
              <a:buFont typeface="Arial"/>
              <a:buNone/>
            </a:pPr>
            <a:r>
              <a:rPr lang="nl-BE" sz="3200" b="0" i="0" u="none" strike="noStrike" cap="none" dirty="0">
                <a:solidFill>
                  <a:schemeClr val="dk1"/>
                </a:solidFill>
                <a:latin typeface="Calibri"/>
                <a:ea typeface="Calibri"/>
                <a:cs typeface="Calibri"/>
                <a:sym typeface="Calibri"/>
              </a:rPr>
              <a:t>C) Voelen zich overbelast </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Quizvraag 4 </a:t>
            </a:r>
            <a:endParaRPr sz="4400" b="0" i="0" u="none" strike="noStrike" cap="none">
              <a:solidFill>
                <a:schemeClr val="dk1"/>
              </a:solidFill>
              <a:latin typeface="Arial"/>
              <a:ea typeface="Arial"/>
              <a:cs typeface="Arial"/>
              <a:sym typeface="Arial"/>
            </a:endParaRPr>
          </a:p>
        </p:txBody>
      </p:sp>
      <p:sp>
        <p:nvSpPr>
          <p:cNvPr id="160" name="Shape 16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nl-BE" sz="3200" b="0" i="0" u="none" strike="noStrike" cap="none" dirty="0" smtClean="0">
                <a:solidFill>
                  <a:schemeClr val="dk1"/>
                </a:solidFill>
                <a:latin typeface="Arial"/>
                <a:ea typeface="Arial"/>
                <a:cs typeface="Arial"/>
                <a:sym typeface="Arial"/>
              </a:rPr>
              <a:t>We vroegen aan JMZ wie op school op de hoogte is dat ze JMZ zijn? Wat denk je dat de meerderheid van hen geantwoord heeft?</a:t>
            </a:r>
            <a:endParaRPr sz="3200" b="0" i="0" u="none" strike="noStrike" cap="none"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457200" marR="0" lvl="0" indent="-431800" algn="l" rtl="0">
              <a:lnSpc>
                <a:spcPct val="100000"/>
              </a:lnSpc>
              <a:spcBef>
                <a:spcPts val="640"/>
              </a:spcBef>
              <a:spcAft>
                <a:spcPts val="0"/>
              </a:spcAft>
              <a:buClr>
                <a:schemeClr val="dk1"/>
              </a:buClr>
              <a:buSzPts val="3200"/>
              <a:buFont typeface="Arial"/>
              <a:buAutoNum type="alphaUcParenR"/>
            </a:pPr>
            <a:r>
              <a:rPr lang="nl-BE" sz="3200" b="0" i="0" u="none" strike="noStrike" cap="none" dirty="0" smtClean="0">
                <a:solidFill>
                  <a:schemeClr val="dk1"/>
                </a:solidFill>
                <a:latin typeface="Arial"/>
                <a:ea typeface="Arial"/>
                <a:cs typeface="Arial"/>
                <a:sym typeface="Arial"/>
              </a:rPr>
              <a:t> de </a:t>
            </a:r>
            <a:r>
              <a:rPr lang="nl-BE" sz="3200" b="0" i="0" u="none" strike="noStrike" cap="none" dirty="0">
                <a:solidFill>
                  <a:schemeClr val="dk1"/>
                </a:solidFill>
                <a:latin typeface="Arial"/>
                <a:ea typeface="Arial"/>
                <a:cs typeface="Arial"/>
                <a:sym typeface="Arial"/>
              </a:rPr>
              <a:t>zorgcoach/CLB</a:t>
            </a:r>
            <a:endParaRPr sz="3200" b="0" i="0" u="none" strike="noStrike" cap="none" dirty="0">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200"/>
              <a:buFont typeface="Arial"/>
              <a:buAutoNum type="alphaUcParenR"/>
            </a:pPr>
            <a:r>
              <a:rPr lang="nl-BE" sz="3200" b="0" i="0" u="none" strike="noStrike" cap="none" dirty="0" smtClean="0">
                <a:solidFill>
                  <a:schemeClr val="dk1"/>
                </a:solidFill>
                <a:latin typeface="Arial"/>
                <a:ea typeface="Arial"/>
                <a:cs typeface="Arial"/>
                <a:sym typeface="Arial"/>
              </a:rPr>
              <a:t> de </a:t>
            </a:r>
            <a:r>
              <a:rPr lang="nl-BE" sz="3200" b="0" i="0" u="none" strike="noStrike" cap="none" dirty="0">
                <a:solidFill>
                  <a:schemeClr val="dk1"/>
                </a:solidFill>
                <a:latin typeface="Arial"/>
                <a:ea typeface="Arial"/>
                <a:cs typeface="Arial"/>
                <a:sym typeface="Arial"/>
              </a:rPr>
              <a:t>klastitularis</a:t>
            </a:r>
            <a:endParaRPr sz="3200" b="0" i="0" u="none" strike="noStrike" cap="none" dirty="0">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200"/>
              <a:buFont typeface="Arial"/>
              <a:buAutoNum type="alphaUcParenR"/>
            </a:pPr>
            <a:r>
              <a:rPr lang="nl-BE" dirty="0"/>
              <a:t> </a:t>
            </a:r>
            <a:r>
              <a:rPr lang="nl-BE" sz="3200" b="0" i="0" u="none" strike="noStrike" cap="none" dirty="0" smtClean="0">
                <a:solidFill>
                  <a:schemeClr val="dk1"/>
                </a:solidFill>
                <a:latin typeface="Arial"/>
                <a:ea typeface="Arial"/>
                <a:cs typeface="Arial"/>
                <a:sym typeface="Arial"/>
              </a:rPr>
              <a:t>niemand </a:t>
            </a:r>
            <a:r>
              <a:rPr lang="nl-BE" sz="3200" b="0" i="0" u="none" strike="noStrike" cap="none" dirty="0">
                <a:solidFill>
                  <a:schemeClr val="dk1"/>
                </a:solidFill>
                <a:latin typeface="Arial"/>
                <a:ea typeface="Arial"/>
                <a:cs typeface="Arial"/>
                <a:sym typeface="Arial"/>
              </a:rPr>
              <a:t>weet hier van</a:t>
            </a:r>
            <a:endParaRPr sz="32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dirty="0">
                <a:solidFill>
                  <a:schemeClr val="dk1"/>
                </a:solidFill>
                <a:latin typeface="Arial"/>
                <a:ea typeface="Arial"/>
                <a:cs typeface="Arial"/>
                <a:sym typeface="Arial"/>
              </a:rPr>
              <a:t>Filmpje </a:t>
            </a:r>
            <a:r>
              <a:rPr lang="nl-BE" sz="4400" b="0" i="0" u="none" strike="noStrike" cap="none" dirty="0" smtClean="0">
                <a:solidFill>
                  <a:schemeClr val="dk1"/>
                </a:solidFill>
                <a:latin typeface="Arial"/>
                <a:ea typeface="Arial"/>
                <a:cs typeface="Arial"/>
                <a:sym typeface="Arial"/>
              </a:rPr>
              <a:t>(</a:t>
            </a:r>
            <a:r>
              <a:rPr lang="nl-BE" dirty="0"/>
              <a:t>F</a:t>
            </a:r>
            <a:r>
              <a:rPr lang="nl-BE" sz="4400" b="0" i="0" u="none" strike="noStrike" cap="none" dirty="0" smtClean="0">
                <a:solidFill>
                  <a:schemeClr val="dk1"/>
                </a:solidFill>
                <a:latin typeface="Arial"/>
                <a:ea typeface="Arial"/>
                <a:cs typeface="Arial"/>
                <a:sym typeface="Arial"/>
              </a:rPr>
              <a:t>emke</a:t>
            </a:r>
            <a:r>
              <a:rPr lang="nl-BE" sz="4400" b="0" i="0" u="none" strike="noStrike" cap="none" dirty="0">
                <a:solidFill>
                  <a:schemeClr val="dk1"/>
                </a:solidFill>
                <a:latin typeface="Arial"/>
                <a:ea typeface="Arial"/>
                <a:cs typeface="Arial"/>
                <a:sym typeface="Arial"/>
              </a:rPr>
              <a:t>)</a:t>
            </a:r>
            <a:endParaRPr sz="4400" b="0" i="0" u="none" strike="noStrike" cap="none" dirty="0">
              <a:solidFill>
                <a:schemeClr val="dk1"/>
              </a:solidFill>
              <a:latin typeface="Arial"/>
              <a:ea typeface="Arial"/>
              <a:cs typeface="Arial"/>
              <a:sym typeface="Arial"/>
            </a:endParaRPr>
          </a:p>
        </p:txBody>
      </p:sp>
      <p:sp>
        <p:nvSpPr>
          <p:cNvPr id="167" name="Shape 167"/>
          <p:cNvSpPr txBox="1">
            <a:spLocks noGrp="1"/>
          </p:cNvSpPr>
          <p:nvPr>
            <p:ph type="body" idx="1"/>
          </p:nvPr>
        </p:nvSpPr>
        <p:spPr>
          <a:xfrm>
            <a:off x="457200" y="1250650"/>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endParaRPr/>
          </a:p>
          <a:p>
            <a:pPr marL="0" marR="0" lvl="0" indent="0" algn="l" rtl="0">
              <a:lnSpc>
                <a:spcPct val="100000"/>
              </a:lnSpc>
              <a:spcBef>
                <a:spcPts val="640"/>
              </a:spcBef>
              <a:spcAft>
                <a:spcPts val="0"/>
              </a:spcAft>
              <a:buClr>
                <a:schemeClr val="dk1"/>
              </a:buClr>
              <a:buSzPts val="1100"/>
              <a:buFont typeface="Arial"/>
              <a:buNone/>
            </a:pPr>
            <a:r>
              <a:rPr lang="nl-BE" u="sng">
                <a:solidFill>
                  <a:schemeClr val="hlink"/>
                </a:solidFill>
                <a:hlinkClick r:id="rId3"/>
              </a:rPr>
              <a:t>https://www.youtube.com/watch?v=CNnp0Km5vlE</a:t>
            </a:r>
            <a:r>
              <a:rPr lang="nl-BE"/>
              <a:t> </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Gevolgen voor JMZ</a:t>
            </a:r>
            <a:endParaRPr sz="4400" b="0" i="0" u="none" strike="noStrike" cap="none">
              <a:solidFill>
                <a:schemeClr val="dk1"/>
              </a:solidFill>
              <a:latin typeface="Arial"/>
              <a:ea typeface="Arial"/>
              <a:cs typeface="Arial"/>
              <a:sym typeface="Arial"/>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Vrije tijd</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Hobby’s</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Schoolprestaties</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Zorgen voor naaste </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Geen begrip vanuit omgeving</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Sociale contacten</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Geen medelijden maar medeleven</a:t>
            </a:r>
            <a:endParaRPr sz="3200" b="0" i="0" u="none" strike="noStrike" cap="none">
              <a:solidFill>
                <a:schemeClr val="dk1"/>
              </a:solidFill>
              <a:latin typeface="Arial"/>
              <a:ea typeface="Arial"/>
              <a:cs typeface="Arial"/>
              <a:sym typeface="Arial"/>
            </a:endParaRPr>
          </a:p>
        </p:txBody>
      </p:sp>
      <p:pic>
        <p:nvPicPr>
          <p:cNvPr id="174" name="Shape 174"/>
          <p:cNvPicPr preferRelativeResize="0"/>
          <p:nvPr/>
        </p:nvPicPr>
        <p:blipFill rotWithShape="1">
          <a:blip r:embed="rId3">
            <a:alphaModFix/>
          </a:blip>
          <a:srcRect/>
          <a:stretch/>
        </p:blipFill>
        <p:spPr>
          <a:xfrm>
            <a:off x="5436096" y="1124744"/>
            <a:ext cx="3897722" cy="32740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dirty="0">
                <a:solidFill>
                  <a:schemeClr val="dk1"/>
                </a:solidFill>
                <a:latin typeface="Arial"/>
                <a:ea typeface="Arial"/>
                <a:cs typeface="Arial"/>
                <a:sym typeface="Arial"/>
              </a:rPr>
              <a:t>Film</a:t>
            </a:r>
            <a:r>
              <a:rPr lang="nl-BE" dirty="0"/>
              <a:t>pje</a:t>
            </a:r>
            <a:r>
              <a:rPr lang="nl-BE" sz="4400" b="0" i="0" u="none" strike="noStrike" cap="none" dirty="0">
                <a:solidFill>
                  <a:schemeClr val="dk1"/>
                </a:solidFill>
                <a:latin typeface="Arial"/>
                <a:ea typeface="Arial"/>
                <a:cs typeface="Arial"/>
                <a:sym typeface="Arial"/>
              </a:rPr>
              <a:t> </a:t>
            </a:r>
            <a:r>
              <a:rPr lang="nl-BE" sz="4400" b="0" i="0" u="none" strike="noStrike" cap="none" dirty="0" smtClean="0">
                <a:solidFill>
                  <a:schemeClr val="dk1"/>
                </a:solidFill>
                <a:latin typeface="Arial"/>
                <a:ea typeface="Arial"/>
                <a:cs typeface="Arial"/>
                <a:sym typeface="Arial"/>
              </a:rPr>
              <a:t>(</a:t>
            </a:r>
            <a:r>
              <a:rPr lang="nl-BE" dirty="0"/>
              <a:t>M</a:t>
            </a:r>
            <a:r>
              <a:rPr lang="nl-BE" sz="4400" b="0" i="0" u="none" strike="noStrike" cap="none" dirty="0" smtClean="0">
                <a:solidFill>
                  <a:schemeClr val="dk1"/>
                </a:solidFill>
                <a:latin typeface="Arial"/>
                <a:ea typeface="Arial"/>
                <a:cs typeface="Arial"/>
                <a:sym typeface="Arial"/>
              </a:rPr>
              <a:t>elissa</a:t>
            </a:r>
            <a:r>
              <a:rPr lang="nl-BE" sz="4400" b="0" i="0" u="none" strike="noStrike" cap="none" dirty="0">
                <a:solidFill>
                  <a:schemeClr val="dk1"/>
                </a:solidFill>
                <a:latin typeface="Arial"/>
                <a:ea typeface="Arial"/>
                <a:cs typeface="Arial"/>
                <a:sym typeface="Arial"/>
              </a:rPr>
              <a:t>)</a:t>
            </a:r>
            <a:endParaRPr sz="4400" b="0" i="0" u="none" strike="noStrike" cap="none" dirty="0">
              <a:solidFill>
                <a:schemeClr val="dk1"/>
              </a:solidFill>
              <a:latin typeface="Arial"/>
              <a:ea typeface="Arial"/>
              <a:cs typeface="Arial"/>
              <a:sym typeface="Arial"/>
            </a:endParaRPr>
          </a:p>
        </p:txBody>
      </p:sp>
      <p:sp>
        <p:nvSpPr>
          <p:cNvPr id="181" name="Shape 181"/>
          <p:cNvSpPr txBox="1">
            <a:spLocks noGrp="1"/>
          </p:cNvSpPr>
          <p:nvPr>
            <p:ph type="body" idx="1"/>
          </p:nvPr>
        </p:nvSpPr>
        <p:spPr>
          <a:xfrm>
            <a:off x="457200" y="1300600"/>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endParaRPr/>
          </a:p>
          <a:p>
            <a:pPr marL="0" marR="0" lvl="0" indent="0" algn="l" rtl="0">
              <a:lnSpc>
                <a:spcPct val="100000"/>
              </a:lnSpc>
              <a:spcBef>
                <a:spcPts val="640"/>
              </a:spcBef>
              <a:spcAft>
                <a:spcPts val="0"/>
              </a:spcAft>
              <a:buClr>
                <a:schemeClr val="dk1"/>
              </a:buClr>
              <a:buSzPts val="1100"/>
              <a:buFont typeface="Arial"/>
              <a:buNone/>
            </a:pPr>
            <a:endParaRPr sz="1100"/>
          </a:p>
          <a:p>
            <a:pPr marL="0" marR="0" lvl="0" indent="0" algn="l" rtl="0">
              <a:lnSpc>
                <a:spcPct val="100000"/>
              </a:lnSpc>
              <a:spcBef>
                <a:spcPts val="640"/>
              </a:spcBef>
              <a:spcAft>
                <a:spcPts val="0"/>
              </a:spcAft>
              <a:buClr>
                <a:schemeClr val="dk1"/>
              </a:buClr>
              <a:buSzPts val="1100"/>
              <a:buFont typeface="Arial"/>
              <a:buNone/>
            </a:pPr>
            <a:endParaRPr sz="1100"/>
          </a:p>
          <a:p>
            <a:pPr marL="0" marR="0" lvl="0" indent="0" algn="l" rtl="0">
              <a:lnSpc>
                <a:spcPct val="100000"/>
              </a:lnSpc>
              <a:spcBef>
                <a:spcPts val="640"/>
              </a:spcBef>
              <a:spcAft>
                <a:spcPts val="0"/>
              </a:spcAft>
              <a:buClr>
                <a:schemeClr val="dk1"/>
              </a:buClr>
              <a:buSzPts val="1100"/>
              <a:buFont typeface="Arial"/>
              <a:buNone/>
            </a:pPr>
            <a:r>
              <a:rPr lang="nl-BE" u="sng">
                <a:solidFill>
                  <a:schemeClr val="hlink"/>
                </a:solidFill>
                <a:hlinkClick r:id="rId3"/>
              </a:rPr>
              <a:t>https://www.youtube.com/watch?v=UovLsPdpDYk</a:t>
            </a:r>
            <a:r>
              <a:rPr lang="nl-BE"/>
              <a:t> </a:t>
            </a:r>
            <a:endParaRPr/>
          </a:p>
          <a:p>
            <a:pPr marL="0" marR="0" lvl="0" indent="0" algn="l" rtl="0">
              <a:lnSpc>
                <a:spcPct val="100000"/>
              </a:lnSpc>
              <a:spcBef>
                <a:spcPts val="640"/>
              </a:spcBef>
              <a:spcAft>
                <a:spcPts val="0"/>
              </a:spcAft>
              <a:buClr>
                <a:schemeClr val="dk1"/>
              </a:buClr>
              <a:buSzPts val="1100"/>
              <a:buFont typeface="Arial"/>
              <a:buNone/>
            </a:pPr>
            <a:endParaRPr sz="110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Waar kan je terecht ?</a:t>
            </a:r>
            <a:endParaRPr sz="4400" b="0" i="0" u="none" strike="noStrike" cap="none">
              <a:solidFill>
                <a:schemeClr val="dk1"/>
              </a:solidFill>
              <a:latin typeface="Arial"/>
              <a:ea typeface="Arial"/>
              <a:cs typeface="Arial"/>
              <a:sym typeface="Arial"/>
            </a:endParaRPr>
          </a:p>
        </p:txBody>
      </p:sp>
      <p:sp>
        <p:nvSpPr>
          <p:cNvPr id="187" name="Shape 187"/>
          <p:cNvSpPr txBox="1">
            <a:spLocks noGrp="1"/>
          </p:cNvSpPr>
          <p:nvPr>
            <p:ph type="body" idx="1"/>
          </p:nvPr>
        </p:nvSpPr>
        <p:spPr>
          <a:xfrm>
            <a:off x="457200" y="156019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Vrienden</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Familie</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Klasgenoten </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Klastitularis</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Zorgcoach</a:t>
            </a: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nl-BE" sz="3200" b="0" i="0" u="none" strike="noStrike" cap="none">
                <a:solidFill>
                  <a:schemeClr val="dk1"/>
                </a:solidFill>
                <a:latin typeface="Arial"/>
                <a:ea typeface="Arial"/>
                <a:cs typeface="Arial"/>
                <a:sym typeface="Arial"/>
              </a:rPr>
              <a:t>Directie</a:t>
            </a:r>
            <a:endParaRPr sz="3200" b="0" i="0" u="none" strike="noStrike" cap="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Anoniem verhaal.</a:t>
            </a:r>
            <a:endParaRPr/>
          </a:p>
        </p:txBody>
      </p:sp>
      <p:sp>
        <p:nvSpPr>
          <p:cNvPr id="193" name="Shape 193"/>
          <p:cNvSpPr txBox="1">
            <a:spLocks noGrp="1"/>
          </p:cNvSpPr>
          <p:nvPr>
            <p:ph type="body" idx="1"/>
          </p:nvPr>
        </p:nvSpPr>
        <p:spPr>
          <a:xfrm>
            <a:off x="388625" y="1205875"/>
            <a:ext cx="8229600" cy="48816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r>
              <a:rPr lang="nl-BE"/>
              <a:t>Interview JMZ jongen in 6 BSO </a:t>
            </a:r>
            <a:br>
              <a:rPr lang="nl-BE"/>
            </a:br>
            <a:r>
              <a:rPr lang="nl-BE"/>
              <a:t/>
            </a:r>
            <a:br>
              <a:rPr lang="nl-BE"/>
            </a:br>
            <a:r>
              <a:rPr lang="nl-BE"/>
              <a:t>Ik ga je niet mijn naam zeggen, maar wat je wel van mij mag weten is dat ik een jongen ben in 6 BSO. Ik zorg voor mijn mama. Ze heeft een vorm van botkanker. Niet alleen dat, ze heeft ook leverkanker gehad en heeft onlangs ook een gezwel in haar hoofd laten weghalen.</a:t>
            </a:r>
            <a:br>
              <a:rPr lang="nl-BE"/>
            </a:br>
            <a:endParaRPr i="0" u="none" strike="noStrike" cap="none">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377190" y="1291590"/>
            <a:ext cx="8229600" cy="4526100"/>
          </a:xfrm>
          <a:prstGeom prst="rect">
            <a:avLst/>
          </a:prstGeom>
        </p:spPr>
        <p:txBody>
          <a:bodyPr spcFirstLastPara="1" wrap="square" lIns="91425" tIns="91425" rIns="91425" bIns="91425" anchor="t" anchorCtr="0">
            <a:noAutofit/>
          </a:bodyPr>
          <a:lstStyle/>
          <a:p>
            <a:pPr marL="457200" lvl="0" indent="-228600" rtl="0">
              <a:spcBef>
                <a:spcPts val="640"/>
              </a:spcBef>
              <a:spcAft>
                <a:spcPts val="0"/>
              </a:spcAft>
              <a:buClr>
                <a:schemeClr val="dk1"/>
              </a:buClr>
              <a:buSzPts val="3200"/>
              <a:buFont typeface="Arial"/>
              <a:buNone/>
            </a:pPr>
            <a:r>
              <a:rPr lang="nl-BE"/>
              <a:t>  Ik help  mama met de huishoudelijke taken zoals afwassen of eten halen. Sommige dagen doe ik veel, andere dagen weinig. Mijn huiswerk maak ik dan eerder ‘s nachts. Dat is soms wel zwaar want dan moet je de volgende ochtend weer zo vroeg opstaan, en daar kijkt natuurlijk niemand naar uit. </a:t>
            </a:r>
            <a:br>
              <a:rPr lang="nl-BE"/>
            </a:br>
            <a:r>
              <a:rPr lang="nl-BE"/>
              <a:t/>
            </a:r>
            <a:br>
              <a:rPr lang="nl-BE"/>
            </a:b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457200" y="377190"/>
            <a:ext cx="8229600" cy="4526100"/>
          </a:xfrm>
          <a:prstGeom prst="rect">
            <a:avLst/>
          </a:prstGeom>
        </p:spPr>
        <p:txBody>
          <a:bodyPr spcFirstLastPara="1" wrap="square" lIns="91425" tIns="91425" rIns="91425" bIns="91425" anchor="t" anchorCtr="0">
            <a:noAutofit/>
          </a:bodyPr>
          <a:lstStyle/>
          <a:p>
            <a:pPr marL="457200" lvl="0" indent="-228600" rtl="0">
              <a:spcBef>
                <a:spcPts val="640"/>
              </a:spcBef>
              <a:spcAft>
                <a:spcPts val="0"/>
              </a:spcAft>
              <a:buClr>
                <a:schemeClr val="dk1"/>
              </a:buClr>
              <a:buSzPts val="1100"/>
              <a:buFont typeface="Arial"/>
              <a:buNone/>
            </a:pPr>
            <a:r>
              <a:rPr lang="nl-BE"/>
              <a:t>  Eigenlijk praat ik liever niet hierover, dat is gewoon mijn ding niet. Als ik er dan over praat, gaat dat wat moeilijker dan bij anderen misschien. In principe maakt het mij niet zo uit wie hier iets vanaf weet. Maar de zorgcoaches Annick van onze school die weet het wel.  Maar voor mij hoeft het eigenlijk niet dat veel leerkrachten hiervan weten. </a:t>
            </a:r>
            <a:br>
              <a:rPr lang="nl-BE"/>
            </a:br>
            <a:r>
              <a:rPr lang="nl-BE"/>
              <a:t>Ik wil geen medelijden, medeleven is veel beter.</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Film</a:t>
            </a:r>
            <a:r>
              <a:rPr lang="nl-BE"/>
              <a:t>pje</a:t>
            </a:r>
            <a:r>
              <a:rPr lang="nl-BE" sz="4400" b="0" i="0" u="none" strike="noStrike" cap="none">
                <a:solidFill>
                  <a:schemeClr val="dk1"/>
                </a:solidFill>
                <a:latin typeface="Arial"/>
                <a:ea typeface="Arial"/>
                <a:cs typeface="Arial"/>
                <a:sym typeface="Arial"/>
              </a:rPr>
              <a:t> (meneer Maesen)</a:t>
            </a:r>
            <a:endParaRPr sz="4400" b="0" i="0" u="none" strike="noStrike" cap="none">
              <a:solidFill>
                <a:schemeClr val="dk1"/>
              </a:solidFill>
              <a:latin typeface="Arial"/>
              <a:ea typeface="Arial"/>
              <a:cs typeface="Arial"/>
              <a:sym typeface="Arial"/>
            </a:endParaRPr>
          </a:p>
        </p:txBody>
      </p:sp>
      <p:sp>
        <p:nvSpPr>
          <p:cNvPr id="212" name="Shape 212"/>
          <p:cNvSpPr txBox="1">
            <a:spLocks noGrp="1"/>
          </p:cNvSpPr>
          <p:nvPr>
            <p:ph type="body" idx="1"/>
          </p:nvPr>
        </p:nvSpPr>
        <p:spPr>
          <a:xfrm>
            <a:off x="457200" y="1267300"/>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endParaRPr>
              <a:solidFill>
                <a:srgbClr val="A3AAAE"/>
              </a:solidFill>
            </a:endParaRPr>
          </a:p>
          <a:p>
            <a:pPr marL="0" marR="0" lvl="0" indent="0" algn="l" rtl="0">
              <a:lnSpc>
                <a:spcPct val="100000"/>
              </a:lnSpc>
              <a:spcBef>
                <a:spcPts val="640"/>
              </a:spcBef>
              <a:spcAft>
                <a:spcPts val="0"/>
              </a:spcAft>
              <a:buClr>
                <a:schemeClr val="dk1"/>
              </a:buClr>
              <a:buSzPts val="3200"/>
              <a:buFont typeface="Arial"/>
              <a:buNone/>
            </a:pPr>
            <a:endParaRPr>
              <a:solidFill>
                <a:srgbClr val="A3AAAE"/>
              </a:solidFill>
            </a:endParaRPr>
          </a:p>
          <a:p>
            <a:pPr marL="0" marR="0" lvl="0" indent="0" algn="l" rtl="0">
              <a:lnSpc>
                <a:spcPct val="100000"/>
              </a:lnSpc>
              <a:spcBef>
                <a:spcPts val="640"/>
              </a:spcBef>
              <a:spcAft>
                <a:spcPts val="0"/>
              </a:spcAft>
              <a:buClr>
                <a:schemeClr val="dk1"/>
              </a:buClr>
              <a:buSzPts val="3200"/>
              <a:buFont typeface="Arial"/>
              <a:buNone/>
            </a:pPr>
            <a:endParaRPr>
              <a:solidFill>
                <a:srgbClr val="A3AAAE"/>
              </a:solidFill>
            </a:endParaRPr>
          </a:p>
          <a:p>
            <a:pPr marL="0" marR="0" lvl="0" indent="0" algn="l" rtl="0">
              <a:lnSpc>
                <a:spcPct val="100000"/>
              </a:lnSpc>
              <a:spcBef>
                <a:spcPts val="640"/>
              </a:spcBef>
              <a:spcAft>
                <a:spcPts val="0"/>
              </a:spcAft>
              <a:buClr>
                <a:schemeClr val="dk1"/>
              </a:buClr>
              <a:buSzPts val="1100"/>
              <a:buFont typeface="Arial"/>
              <a:buNone/>
            </a:pPr>
            <a:r>
              <a:rPr lang="nl-BE" u="sng">
                <a:solidFill>
                  <a:schemeClr val="hlink"/>
                </a:solidFill>
                <a:hlinkClick r:id="rId3"/>
              </a:rPr>
              <a:t>https://www.youtube.com/watch?v=b5YtjOLN_qc</a:t>
            </a:r>
            <a:r>
              <a:rPr lang="nl-BE"/>
              <a:t> </a:t>
            </a:r>
            <a:endParaRPr/>
          </a:p>
          <a:p>
            <a:pPr marL="0" marR="0" lvl="0" indent="0" algn="l" rtl="0">
              <a:lnSpc>
                <a:spcPct val="100000"/>
              </a:lnSpc>
              <a:spcBef>
                <a:spcPts val="640"/>
              </a:spcBef>
              <a:spcAft>
                <a:spcPts val="0"/>
              </a:spcAft>
              <a:buClr>
                <a:schemeClr val="dk1"/>
              </a:buClr>
              <a:buSzPts val="32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dirty="0">
                <a:solidFill>
                  <a:schemeClr val="dk1"/>
                </a:solidFill>
                <a:latin typeface="Arial"/>
                <a:ea typeface="Arial"/>
                <a:cs typeface="Arial"/>
                <a:sym typeface="Arial"/>
              </a:rPr>
              <a:t>Wat is een mantelzorger?</a:t>
            </a:r>
            <a:endParaRPr dirty="0"/>
          </a:p>
        </p:txBody>
      </p:sp>
      <p:sp>
        <p:nvSpPr>
          <p:cNvPr id="90" name="Shape 9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91" name="Shape 91"/>
          <p:cNvSpPr/>
          <p:nvPr/>
        </p:nvSpPr>
        <p:spPr>
          <a:xfrm>
            <a:off x="2096087" y="1417638"/>
            <a:ext cx="5866228" cy="4026559"/>
          </a:xfrm>
          <a:prstGeom prst="cloudCallout">
            <a:avLst>
              <a:gd name="adj1" fmla="val -20833"/>
              <a:gd name="adj2" fmla="val 625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Visie van onze school</a:t>
            </a:r>
            <a:endParaRPr sz="4400" b="0" i="0" u="none" strike="noStrike" cap="none">
              <a:solidFill>
                <a:schemeClr val="dk1"/>
              </a:solidFill>
              <a:latin typeface="Arial"/>
              <a:ea typeface="Arial"/>
              <a:cs typeface="Arial"/>
              <a:sym typeface="Arial"/>
            </a:endParaRPr>
          </a:p>
        </p:txBody>
      </p:sp>
      <p:sp>
        <p:nvSpPr>
          <p:cNvPr id="218" name="Shape 2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r>
              <a:rPr lang="nl-BE" sz="2400"/>
              <a:t>De school vindt het fantastisch dat jij extra taken en verantwoordelijkheden opneemt als JMZ-er. </a:t>
            </a:r>
            <a:endParaRPr sz="2400"/>
          </a:p>
          <a:p>
            <a:pPr marL="342900" marR="0" lvl="0" indent="-139700" algn="l" rtl="0">
              <a:lnSpc>
                <a:spcPct val="100000"/>
              </a:lnSpc>
              <a:spcBef>
                <a:spcPts val="0"/>
              </a:spcBef>
              <a:spcAft>
                <a:spcPts val="0"/>
              </a:spcAft>
              <a:buClr>
                <a:schemeClr val="dk1"/>
              </a:buClr>
              <a:buSzPts val="3200"/>
              <a:buFont typeface="Arial"/>
              <a:buNone/>
            </a:pPr>
            <a:r>
              <a:rPr lang="nl-BE" sz="2400"/>
              <a:t>Daarom vinden we het belangrijk dat jij of je ouders dit bespreekbaar maken. Zodat we in vertrouwen het gesprek hierover kunnen aangaan. Met wie maakt niet uit: je klastitularis, leerkracht, zorgcoach, CLB of directie….</a:t>
            </a:r>
            <a:endParaRPr sz="2400"/>
          </a:p>
          <a:p>
            <a:pPr marL="342900" marR="0" lvl="0" indent="-139700" algn="l" rtl="0">
              <a:lnSpc>
                <a:spcPct val="100000"/>
              </a:lnSpc>
              <a:spcBef>
                <a:spcPts val="0"/>
              </a:spcBef>
              <a:spcAft>
                <a:spcPts val="0"/>
              </a:spcAft>
              <a:buClr>
                <a:schemeClr val="dk1"/>
              </a:buClr>
              <a:buSzPts val="3200"/>
              <a:buFont typeface="Arial"/>
              <a:buNone/>
            </a:pPr>
            <a:r>
              <a:rPr lang="nl-BE" sz="2400"/>
              <a:t>Zo kan de school de nodige ondersteuning bieden en begrip tonen en indien nodig samen zoeken naar een gerichte ondersteuning zodat je alle kansen op school maximaal kan benutten. </a:t>
            </a:r>
            <a:endParaRPr sz="2400"/>
          </a:p>
          <a:p>
            <a:pPr marL="342900" marR="0" lvl="0" indent="-139700" algn="l" rtl="0">
              <a:lnSpc>
                <a:spcPct val="100000"/>
              </a:lnSpc>
              <a:spcBef>
                <a:spcPts val="0"/>
              </a:spcBef>
              <a:spcAft>
                <a:spcPts val="0"/>
              </a:spcAft>
              <a:buClr>
                <a:schemeClr val="dk1"/>
              </a:buClr>
              <a:buSzPts val="3200"/>
              <a:buFont typeface="Arial"/>
              <a:buNone/>
            </a:pPr>
            <a:r>
              <a:rPr lang="nl-BE" sz="2400"/>
              <a:t>Deze visie wordt opgenomen in het schoolregelement.</a:t>
            </a:r>
            <a:endParaRPr sz="240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0"/>
              <a:buFont typeface="Arial"/>
              <a:buNone/>
            </a:pPr>
            <a:endParaRPr sz="4000" b="1" i="0" u="none" strike="noStrike" cap="none">
              <a:solidFill>
                <a:schemeClr val="dk1"/>
              </a:solidFill>
              <a:latin typeface="Arial"/>
              <a:ea typeface="Arial"/>
              <a:cs typeface="Arial"/>
              <a:sym typeface="Arial"/>
            </a:endParaRPr>
          </a:p>
        </p:txBody>
      </p:sp>
      <p:sp>
        <p:nvSpPr>
          <p:cNvPr id="225" name="Shape 225"/>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400"/>
              </a:spcBef>
              <a:spcAft>
                <a:spcPts val="0"/>
              </a:spcAft>
              <a:buClr>
                <a:srgbClr val="888888"/>
              </a:buClr>
              <a:buSzPts val="2000"/>
              <a:buFont typeface="Arial"/>
              <a:buNone/>
            </a:pPr>
            <a:r>
              <a:rPr lang="nl-BE" sz="3200" b="0" i="0" u="none" strike="noStrike" cap="none">
                <a:solidFill>
                  <a:srgbClr val="000000"/>
                </a:solidFill>
                <a:latin typeface="Arial"/>
                <a:ea typeface="Arial"/>
                <a:cs typeface="Arial"/>
                <a:sym typeface="Arial"/>
              </a:rPr>
              <a:t>Zijn er nog vragen? </a:t>
            </a:r>
            <a:endParaRPr sz="3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subTitle" idx="1"/>
          </p:nvPr>
        </p:nvSpPr>
        <p:spPr>
          <a:xfrm>
            <a:off x="0" y="4293096"/>
            <a:ext cx="9144000" cy="14401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nl-BE" sz="2400" b="0" i="0" u="none" strike="noStrike" cap="none" dirty="0">
                <a:solidFill>
                  <a:schemeClr val="dk1"/>
                </a:solidFill>
                <a:latin typeface="Teko"/>
                <a:ea typeface="Teko"/>
                <a:cs typeface="Teko"/>
                <a:sym typeface="Teko"/>
              </a:rPr>
              <a:t>Hallo , wij zijn een groep leerlingen uit 7TBZ2 en werden uitgenodigd door </a:t>
            </a:r>
            <a:r>
              <a:rPr lang="nl-BE" sz="2400" b="0" i="0" u="none" strike="noStrike" cap="none" dirty="0" err="1">
                <a:solidFill>
                  <a:schemeClr val="dk1"/>
                </a:solidFill>
                <a:latin typeface="Teko"/>
                <a:ea typeface="Teko"/>
                <a:cs typeface="Teko"/>
                <a:sym typeface="Teko"/>
              </a:rPr>
              <a:t>Samana</a:t>
            </a:r>
            <a:r>
              <a:rPr lang="nl-BE" sz="2400" b="0" i="0" u="none" strike="noStrike" cap="none" dirty="0">
                <a:solidFill>
                  <a:schemeClr val="dk1"/>
                </a:solidFill>
                <a:latin typeface="Teko"/>
                <a:ea typeface="Teko"/>
                <a:cs typeface="Teko"/>
                <a:sym typeface="Teko"/>
              </a:rPr>
              <a:t> om te helpen aan hun project over jonge </a:t>
            </a:r>
            <a:r>
              <a:rPr lang="nl-BE" sz="2400" b="0" i="0" u="none" strike="noStrike" cap="none" dirty="0" smtClean="0">
                <a:solidFill>
                  <a:schemeClr val="dk1"/>
                </a:solidFill>
                <a:latin typeface="Teko"/>
                <a:ea typeface="Teko"/>
                <a:cs typeface="Teko"/>
                <a:sym typeface="Teko"/>
              </a:rPr>
              <a:t>mantelzorgers. </a:t>
            </a:r>
            <a:r>
              <a:rPr lang="nl-BE" sz="2400" b="0" i="0" u="none" strike="noStrike" cap="none" dirty="0">
                <a:solidFill>
                  <a:schemeClr val="dk1"/>
                </a:solidFill>
                <a:latin typeface="Teko"/>
                <a:ea typeface="Teko"/>
                <a:cs typeface="Teko"/>
                <a:sym typeface="Teko"/>
              </a:rPr>
              <a:t>Dit was heel interessant voor ons en wij vonden dat iedereen eigenlijk de term jonge mantelzorgers moest leren kennen want wie weet ben jij er ook een geweest of ben je er nog altijd een zonder dat je dat zelf door hebt.</a:t>
            </a:r>
            <a:endParaRPr sz="2400" b="0" i="0" u="none" strike="noStrike" cap="none" dirty="0">
              <a:solidFill>
                <a:schemeClr val="dk1"/>
              </a:solidFill>
              <a:latin typeface="Teko"/>
              <a:ea typeface="Teko"/>
              <a:cs typeface="Teko"/>
              <a:sym typeface="Teko"/>
            </a:endParaRPr>
          </a:p>
          <a:p>
            <a:pPr marL="0" marR="0" lvl="0" indent="0" algn="ctr" rtl="0">
              <a:lnSpc>
                <a:spcPct val="100000"/>
              </a:lnSpc>
              <a:spcBef>
                <a:spcPts val="0"/>
              </a:spcBef>
              <a:spcAft>
                <a:spcPts val="0"/>
              </a:spcAft>
              <a:buClr>
                <a:schemeClr val="dk1"/>
              </a:buClr>
              <a:buSzPts val="2400"/>
              <a:buFont typeface="Arial"/>
              <a:buNone/>
            </a:pPr>
            <a:r>
              <a:rPr lang="nl-BE" sz="2400" dirty="0">
                <a:solidFill>
                  <a:schemeClr val="dk1"/>
                </a:solidFill>
                <a:latin typeface="Teko"/>
                <a:ea typeface="Teko"/>
                <a:cs typeface="Teko"/>
                <a:sym typeface="Teko"/>
              </a:rPr>
              <a:t>Graag willen wij ook iedereen bedanken die zijn verhaal is komen </a:t>
            </a:r>
            <a:r>
              <a:rPr lang="nl-BE" sz="2400" dirty="0" smtClean="0">
                <a:solidFill>
                  <a:schemeClr val="dk1"/>
                </a:solidFill>
                <a:latin typeface="Teko"/>
                <a:ea typeface="Teko"/>
                <a:cs typeface="Teko"/>
                <a:sym typeface="Teko"/>
              </a:rPr>
              <a:t>vertellen</a:t>
            </a:r>
            <a:r>
              <a:rPr lang="nl-BE" sz="2400" dirty="0">
                <a:solidFill>
                  <a:schemeClr val="dk1"/>
                </a:solidFill>
                <a:latin typeface="Teko"/>
                <a:ea typeface="Teko"/>
                <a:cs typeface="Teko"/>
                <a:sym typeface="Teko"/>
              </a:rPr>
              <a:t>. We weten dat het misschien niet altijd even gemakkelijk was.</a:t>
            </a:r>
            <a:endParaRPr sz="2400" dirty="0">
              <a:solidFill>
                <a:schemeClr val="dk1"/>
              </a:solidFill>
              <a:latin typeface="Teko"/>
              <a:ea typeface="Teko"/>
              <a:cs typeface="Teko"/>
              <a:sym typeface="Teko"/>
            </a:endParaRPr>
          </a:p>
        </p:txBody>
      </p:sp>
      <p:sp>
        <p:nvSpPr>
          <p:cNvPr id="231" name="Shape 231"/>
          <p:cNvSpPr txBox="1"/>
          <p:nvPr/>
        </p:nvSpPr>
        <p:spPr>
          <a:xfrm>
            <a:off x="3491880" y="2204864"/>
            <a:ext cx="288032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BE" sz="1800" b="0" i="0" u="none" strike="noStrike" cap="none">
                <a:solidFill>
                  <a:schemeClr val="dk1"/>
                </a:solidFill>
                <a:latin typeface="Arial"/>
                <a:ea typeface="Arial"/>
                <a:cs typeface="Arial"/>
                <a:sym typeface="Arial"/>
              </a:rPr>
              <a:t>Komt een groepsfoto</a:t>
            </a:r>
            <a:endParaRPr sz="1400" b="0" i="0" u="none" strike="noStrike" cap="none">
              <a:solidFill>
                <a:srgbClr val="000000"/>
              </a:solidFill>
              <a:latin typeface="Arial"/>
              <a:ea typeface="Arial"/>
              <a:cs typeface="Arial"/>
              <a:sym typeface="Arial"/>
            </a:endParaRPr>
          </a:p>
        </p:txBody>
      </p:sp>
      <p:pic>
        <p:nvPicPr>
          <p:cNvPr id="232" name="Shape 232"/>
          <p:cNvPicPr preferRelativeResize="0"/>
          <p:nvPr/>
        </p:nvPicPr>
        <p:blipFill>
          <a:blip r:embed="rId3">
            <a:alphaModFix/>
          </a:blip>
          <a:stretch>
            <a:fillRect/>
          </a:stretch>
        </p:blipFill>
        <p:spPr>
          <a:xfrm>
            <a:off x="1876425" y="135255"/>
            <a:ext cx="5391149" cy="404334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 calcmode="lin" valueType="num">
                                      <p:cBhvr additive="base">
                                        <p:cTn id="7" dur="500"/>
                                        <p:tgtEl>
                                          <p:spTgt spid="2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 calcmode="lin" valueType="num">
                                      <p:cBhvr additive="base">
                                        <p:cTn id="12" dur="500"/>
                                        <p:tgtEl>
                                          <p:spTgt spid="23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
            </a:r>
            <a:br>
              <a:rPr lang="nl-BE" sz="4400" b="0" i="0" u="none" strike="noStrike" cap="none">
                <a:solidFill>
                  <a:schemeClr val="dk1"/>
                </a:solidFill>
                <a:latin typeface="Arial"/>
                <a:ea typeface="Arial"/>
                <a:cs typeface="Arial"/>
                <a:sym typeface="Arial"/>
              </a:rPr>
            </a:br>
            <a:r>
              <a:rPr lang="nl-BE" sz="4400" b="0" i="0" u="none" strike="noStrike" cap="none">
                <a:solidFill>
                  <a:schemeClr val="dk1"/>
                </a:solidFill>
                <a:latin typeface="Arial"/>
                <a:ea typeface="Arial"/>
                <a:cs typeface="Arial"/>
                <a:sym typeface="Arial"/>
              </a:rPr>
              <a:t/>
            </a:r>
            <a:br>
              <a:rPr lang="nl-BE" sz="4400" b="0" i="0" u="none" strike="noStrike" cap="none">
                <a:solidFill>
                  <a:schemeClr val="dk1"/>
                </a:solidFill>
                <a:latin typeface="Arial"/>
                <a:ea typeface="Arial"/>
                <a:cs typeface="Arial"/>
                <a:sym typeface="Arial"/>
              </a:rPr>
            </a:br>
            <a:r>
              <a:rPr lang="nl-BE" sz="4400" b="0" i="0" u="none" strike="noStrike" cap="none">
                <a:solidFill>
                  <a:schemeClr val="dk1"/>
                </a:solidFill>
                <a:latin typeface="Arial"/>
                <a:ea typeface="Arial"/>
                <a:cs typeface="Arial"/>
                <a:sym typeface="Arial"/>
              </a:rPr>
              <a:t/>
            </a:r>
            <a:br>
              <a:rPr lang="nl-BE" sz="4400" b="0" i="0" u="none" strike="noStrike" cap="none">
                <a:solidFill>
                  <a:schemeClr val="dk1"/>
                </a:solidFill>
                <a:latin typeface="Arial"/>
                <a:ea typeface="Arial"/>
                <a:cs typeface="Arial"/>
                <a:sym typeface="Arial"/>
              </a:rPr>
            </a:br>
            <a:r>
              <a:rPr lang="nl-BE" sz="4400" b="0" i="0" u="none" strike="noStrike" cap="none">
                <a:solidFill>
                  <a:schemeClr val="dk1"/>
                </a:solidFill>
                <a:latin typeface="Arial"/>
                <a:ea typeface="Arial"/>
                <a:cs typeface="Arial"/>
                <a:sym typeface="Arial"/>
              </a:rPr>
              <a:t/>
            </a:r>
            <a:br>
              <a:rPr lang="nl-BE" sz="4400" b="0" i="0" u="none" strike="noStrike" cap="none">
                <a:solidFill>
                  <a:schemeClr val="dk1"/>
                </a:solidFill>
                <a:latin typeface="Arial"/>
                <a:ea typeface="Arial"/>
                <a:cs typeface="Arial"/>
                <a:sym typeface="Arial"/>
              </a:rPr>
            </a:br>
            <a:r>
              <a:rPr lang="nl-BE" sz="4400" b="0" i="0" u="none" strike="noStrike" cap="none">
                <a:solidFill>
                  <a:schemeClr val="dk1"/>
                </a:solidFill>
                <a:latin typeface="Arial"/>
                <a:ea typeface="Arial"/>
                <a:cs typeface="Arial"/>
                <a:sym typeface="Arial"/>
              </a:rPr>
              <a:t>Mantelzorger</a:t>
            </a:r>
            <a:endParaRPr/>
          </a:p>
        </p:txBody>
      </p:sp>
      <p:pic>
        <p:nvPicPr>
          <p:cNvPr id="97" name="Shape 97"/>
          <p:cNvPicPr preferRelativeResize="0"/>
          <p:nvPr/>
        </p:nvPicPr>
        <p:blipFill rotWithShape="1">
          <a:blip r:embed="rId3">
            <a:alphaModFix/>
          </a:blip>
          <a:srcRect/>
          <a:stretch/>
        </p:blipFill>
        <p:spPr>
          <a:xfrm>
            <a:off x="217161" y="73136"/>
            <a:ext cx="3785944" cy="2523963"/>
          </a:xfrm>
          <a:prstGeom prst="rect">
            <a:avLst/>
          </a:prstGeom>
          <a:noFill/>
          <a:ln>
            <a:noFill/>
          </a:ln>
        </p:spPr>
      </p:pic>
      <p:pic>
        <p:nvPicPr>
          <p:cNvPr id="98" name="Shape 98"/>
          <p:cNvPicPr preferRelativeResize="0"/>
          <p:nvPr/>
        </p:nvPicPr>
        <p:blipFill rotWithShape="1">
          <a:blip r:embed="rId3">
            <a:alphaModFix/>
          </a:blip>
          <a:srcRect/>
          <a:stretch/>
        </p:blipFill>
        <p:spPr>
          <a:xfrm>
            <a:off x="5358056" y="60974"/>
            <a:ext cx="3785944" cy="2523963"/>
          </a:xfrm>
          <a:prstGeom prst="rect">
            <a:avLst/>
          </a:prstGeom>
          <a:noFill/>
          <a:ln>
            <a:noFill/>
          </a:ln>
        </p:spPr>
      </p:pic>
      <p:sp>
        <p:nvSpPr>
          <p:cNvPr id="99" name="Shape 99"/>
          <p:cNvSpPr/>
          <p:nvPr/>
        </p:nvSpPr>
        <p:spPr>
          <a:xfrm>
            <a:off x="-194763" y="2402664"/>
            <a:ext cx="3749040" cy="2168434"/>
          </a:xfrm>
          <a:prstGeom prst="cloudCallout">
            <a:avLst>
              <a:gd name="adj1" fmla="val -20833"/>
              <a:gd name="adj2" fmla="val 6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00" name="Shape 100"/>
          <p:cNvPicPr preferRelativeResize="0"/>
          <p:nvPr/>
        </p:nvPicPr>
        <p:blipFill rotWithShape="1">
          <a:blip r:embed="rId3">
            <a:alphaModFix/>
          </a:blip>
          <a:srcRect/>
          <a:stretch/>
        </p:blipFill>
        <p:spPr>
          <a:xfrm>
            <a:off x="457200" y="4388824"/>
            <a:ext cx="3785944" cy="2523963"/>
          </a:xfrm>
          <a:prstGeom prst="rect">
            <a:avLst/>
          </a:prstGeom>
          <a:noFill/>
          <a:ln>
            <a:noFill/>
          </a:ln>
        </p:spPr>
      </p:pic>
      <p:pic>
        <p:nvPicPr>
          <p:cNvPr id="101" name="Shape 101"/>
          <p:cNvPicPr preferRelativeResize="0"/>
          <p:nvPr/>
        </p:nvPicPr>
        <p:blipFill rotWithShape="1">
          <a:blip r:embed="rId3">
            <a:alphaModFix/>
          </a:blip>
          <a:srcRect/>
          <a:stretch/>
        </p:blipFill>
        <p:spPr>
          <a:xfrm>
            <a:off x="4321872" y="4388824"/>
            <a:ext cx="3785944" cy="2523963"/>
          </a:xfrm>
          <a:prstGeom prst="rect">
            <a:avLst/>
          </a:prstGeom>
          <a:noFill/>
          <a:ln>
            <a:noFill/>
          </a:ln>
        </p:spPr>
      </p:pic>
      <p:pic>
        <p:nvPicPr>
          <p:cNvPr id="102" name="Shape 102"/>
          <p:cNvPicPr preferRelativeResize="0"/>
          <p:nvPr/>
        </p:nvPicPr>
        <p:blipFill rotWithShape="1">
          <a:blip r:embed="rId3">
            <a:alphaModFix/>
          </a:blip>
          <a:srcRect/>
          <a:stretch/>
        </p:blipFill>
        <p:spPr>
          <a:xfrm>
            <a:off x="5124440" y="2376614"/>
            <a:ext cx="3785944" cy="2523963"/>
          </a:xfrm>
          <a:prstGeom prst="rect">
            <a:avLst/>
          </a:prstGeom>
          <a:noFill/>
          <a:ln>
            <a:noFill/>
          </a:ln>
        </p:spPr>
      </p:pic>
      <p:sp>
        <p:nvSpPr>
          <p:cNvPr id="103" name="Shape 103"/>
          <p:cNvSpPr/>
          <p:nvPr/>
        </p:nvSpPr>
        <p:spPr>
          <a:xfrm>
            <a:off x="6058592" y="2713002"/>
            <a:ext cx="2185215"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5400" b="0" i="0" u="none" strike="noStrike" cap="none">
                <a:solidFill>
                  <a:srgbClr val="B2A0C7"/>
                </a:solidFill>
                <a:latin typeface="Arial"/>
                <a:ea typeface="Arial"/>
                <a:cs typeface="Arial"/>
                <a:sym typeface="Arial"/>
              </a:rPr>
              <a:t>familie</a:t>
            </a:r>
            <a:endParaRPr/>
          </a:p>
        </p:txBody>
      </p:sp>
      <p:sp>
        <p:nvSpPr>
          <p:cNvPr id="104" name="Shape 104"/>
          <p:cNvSpPr/>
          <p:nvPr/>
        </p:nvSpPr>
        <p:spPr>
          <a:xfrm>
            <a:off x="4561752" y="4678960"/>
            <a:ext cx="2993681"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5400" b="1" i="0" u="none" strike="noStrike" cap="none">
                <a:solidFill>
                  <a:srgbClr val="FFC000"/>
                </a:solidFill>
                <a:latin typeface="Arial"/>
                <a:ea typeface="Arial"/>
                <a:cs typeface="Arial"/>
                <a:sym typeface="Arial"/>
              </a:rPr>
              <a:t>Zorgen voor</a:t>
            </a:r>
            <a:endParaRPr/>
          </a:p>
        </p:txBody>
      </p:sp>
      <p:sp>
        <p:nvSpPr>
          <p:cNvPr id="105" name="Shape 105"/>
          <p:cNvSpPr/>
          <p:nvPr/>
        </p:nvSpPr>
        <p:spPr>
          <a:xfrm>
            <a:off x="845375" y="4809650"/>
            <a:ext cx="2896200" cy="130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3900" b="1" i="0" u="none" strike="noStrike" cap="none">
                <a:solidFill>
                  <a:srgbClr val="A2C4C9"/>
                </a:solidFill>
                <a:latin typeface="Arial"/>
                <a:ea typeface="Arial"/>
                <a:cs typeface="Arial"/>
                <a:sym typeface="Arial"/>
              </a:rPr>
              <a:t>Directe omgeving</a:t>
            </a:r>
            <a:endParaRPr sz="3900">
              <a:solidFill>
                <a:srgbClr val="A2C4C9"/>
              </a:solidFill>
            </a:endParaRPr>
          </a:p>
        </p:txBody>
      </p:sp>
      <p:sp>
        <p:nvSpPr>
          <p:cNvPr id="106" name="Shape 106"/>
          <p:cNvSpPr/>
          <p:nvPr/>
        </p:nvSpPr>
        <p:spPr>
          <a:xfrm>
            <a:off x="-37557" y="2512360"/>
            <a:ext cx="3779145"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5400" b="1" i="0" u="none" strike="noStrike" cap="none">
                <a:solidFill>
                  <a:srgbClr val="E5B8B7"/>
                </a:solidFill>
                <a:latin typeface="Arial"/>
                <a:ea typeface="Arial"/>
                <a:cs typeface="Arial"/>
                <a:sym typeface="Arial"/>
              </a:rPr>
              <a:t>Oude mensen</a:t>
            </a:r>
            <a:endParaRPr/>
          </a:p>
        </p:txBody>
      </p:sp>
      <p:sp>
        <p:nvSpPr>
          <p:cNvPr id="107" name="Shape 107"/>
          <p:cNvSpPr/>
          <p:nvPr/>
        </p:nvSpPr>
        <p:spPr>
          <a:xfrm>
            <a:off x="391195" y="667298"/>
            <a:ext cx="3550972"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4000" b="0" i="0" u="none" strike="noStrike" cap="none">
                <a:solidFill>
                  <a:srgbClr val="205867"/>
                </a:solidFill>
                <a:latin typeface="Arial"/>
                <a:ea typeface="Arial"/>
                <a:cs typeface="Arial"/>
                <a:sym typeface="Arial"/>
              </a:rPr>
              <a:t>gehandicapten</a:t>
            </a:r>
            <a:endParaRPr sz="5400" b="0" i="0" u="none" strike="noStrike" cap="none">
              <a:solidFill>
                <a:srgbClr val="205867"/>
              </a:solidFill>
              <a:latin typeface="Arial"/>
              <a:ea typeface="Arial"/>
              <a:cs typeface="Arial"/>
              <a:sym typeface="Arial"/>
            </a:endParaRPr>
          </a:p>
        </p:txBody>
      </p:sp>
      <p:sp>
        <p:nvSpPr>
          <p:cNvPr id="108" name="Shape 108"/>
          <p:cNvSpPr/>
          <p:nvPr/>
        </p:nvSpPr>
        <p:spPr>
          <a:xfrm>
            <a:off x="5562331" y="557548"/>
            <a:ext cx="3031599"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5400" b="1" i="0" u="none" strike="noStrike" cap="none">
                <a:solidFill>
                  <a:schemeClr val="accent3"/>
                </a:solidFill>
                <a:latin typeface="Arial"/>
                <a:ea typeface="Arial"/>
                <a:cs typeface="Arial"/>
                <a:sym typeface="Arial"/>
              </a:rPr>
              <a:t>Vrijwillig</a:t>
            </a:r>
            <a:endParaRPr/>
          </a:p>
          <a:p>
            <a:pPr marL="0" marR="0" lvl="0" indent="0" algn="ctr" rtl="0">
              <a:lnSpc>
                <a:spcPct val="100000"/>
              </a:lnSpc>
              <a:spcBef>
                <a:spcPts val="0"/>
              </a:spcBef>
              <a:spcAft>
                <a:spcPts val="0"/>
              </a:spcAft>
              <a:buNone/>
            </a:pPr>
            <a:endParaRPr sz="5400" b="1" i="0" u="none" strike="noStrike" cap="none">
              <a:solidFill>
                <a:schemeClr val="accent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10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668216" y="463300"/>
            <a:ext cx="8018584" cy="50167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l-BE" sz="3200" b="0" i="0" u="none" strike="noStrike" cap="none">
                <a:solidFill>
                  <a:srgbClr val="000000"/>
                </a:solidFill>
                <a:latin typeface="Arial"/>
                <a:ea typeface="Arial"/>
                <a:cs typeface="Arial"/>
                <a:sym typeface="Arial"/>
              </a:rPr>
              <a:t>Mantelzorg is de </a:t>
            </a:r>
            <a:endParaRPr/>
          </a:p>
          <a:p>
            <a:pPr marL="0" marR="0" lvl="0" indent="0" algn="l" rtl="0">
              <a:lnSpc>
                <a:spcPct val="100000"/>
              </a:lnSpc>
              <a:spcBef>
                <a:spcPts val="0"/>
              </a:spcBef>
              <a:spcAft>
                <a:spcPts val="0"/>
              </a:spcAft>
              <a:buClr>
                <a:srgbClr val="000000"/>
              </a:buClr>
              <a:buSzPts val="3200"/>
              <a:buFont typeface="Arial"/>
              <a:buChar char="•"/>
            </a:pPr>
            <a:r>
              <a:rPr lang="nl-BE" sz="3200" b="0" i="0" u="none" strike="noStrike" cap="none">
                <a:solidFill>
                  <a:srgbClr val="000000"/>
                </a:solidFill>
                <a:latin typeface="Arial"/>
                <a:ea typeface="Arial"/>
                <a:cs typeface="Arial"/>
                <a:sym typeface="Arial"/>
              </a:rPr>
              <a:t>extra zorg die </a:t>
            </a:r>
            <a:endParaRPr/>
          </a:p>
          <a:p>
            <a:pPr marL="0" marR="0" lvl="0" indent="0" algn="l" rtl="0">
              <a:lnSpc>
                <a:spcPct val="100000"/>
              </a:lnSpc>
              <a:spcBef>
                <a:spcPts val="0"/>
              </a:spcBef>
              <a:spcAft>
                <a:spcPts val="0"/>
              </a:spcAft>
              <a:buClr>
                <a:srgbClr val="000000"/>
              </a:buClr>
              <a:buSzPts val="3200"/>
              <a:buFont typeface="Arial"/>
              <a:buChar char="•"/>
            </a:pPr>
            <a:r>
              <a:rPr lang="nl-BE" sz="3200" b="0" i="0" u="none" strike="noStrike" cap="none">
                <a:solidFill>
                  <a:srgbClr val="000000"/>
                </a:solidFill>
                <a:latin typeface="Arial"/>
                <a:ea typeface="Arial"/>
                <a:cs typeface="Arial"/>
                <a:sym typeface="Arial"/>
              </a:rPr>
              <a:t>aan een zorgbehoevende persoon wordt gegeven </a:t>
            </a:r>
            <a:endParaRPr/>
          </a:p>
          <a:p>
            <a:pPr marL="0" marR="0" lvl="0" indent="0" algn="l" rtl="0">
              <a:lnSpc>
                <a:spcPct val="100000"/>
              </a:lnSpc>
              <a:spcBef>
                <a:spcPts val="0"/>
              </a:spcBef>
              <a:spcAft>
                <a:spcPts val="0"/>
              </a:spcAft>
              <a:buClr>
                <a:srgbClr val="000000"/>
              </a:buClr>
              <a:buSzPts val="3200"/>
              <a:buFont typeface="Arial"/>
              <a:buChar char="•"/>
            </a:pPr>
            <a:r>
              <a:rPr lang="nl-BE" sz="3200" b="0" i="0" u="none" strike="noStrike" cap="none">
                <a:solidFill>
                  <a:srgbClr val="000000"/>
                </a:solidFill>
                <a:latin typeface="Arial"/>
                <a:ea typeface="Arial"/>
                <a:cs typeface="Arial"/>
                <a:sym typeface="Arial"/>
              </a:rPr>
              <a:t>door één of meerdere leden van zijn of haar directe omgeving, </a:t>
            </a:r>
            <a:endParaRPr/>
          </a:p>
          <a:p>
            <a:pPr marL="0" marR="0" lvl="0" indent="0" algn="l" rtl="0">
              <a:lnSpc>
                <a:spcPct val="100000"/>
              </a:lnSpc>
              <a:spcBef>
                <a:spcPts val="0"/>
              </a:spcBef>
              <a:spcAft>
                <a:spcPts val="0"/>
              </a:spcAft>
              <a:buClr>
                <a:srgbClr val="000000"/>
              </a:buClr>
              <a:buSzPts val="3200"/>
              <a:buFont typeface="Arial"/>
              <a:buChar char="•"/>
            </a:pPr>
            <a:r>
              <a:rPr lang="nl-BE" sz="3200" b="0" i="0" u="none" strike="noStrike" cap="none">
                <a:solidFill>
                  <a:srgbClr val="000000"/>
                </a:solidFill>
                <a:latin typeface="Arial"/>
                <a:ea typeface="Arial"/>
                <a:cs typeface="Arial"/>
                <a:sym typeface="Arial"/>
              </a:rPr>
              <a:t>waarbij de zorgverlening voortvloeit uit de sociale relatie, </a:t>
            </a:r>
            <a:endParaRPr/>
          </a:p>
          <a:p>
            <a:pPr marL="0" marR="0" lvl="0" indent="0" algn="l" rtl="0">
              <a:lnSpc>
                <a:spcPct val="100000"/>
              </a:lnSpc>
              <a:spcBef>
                <a:spcPts val="0"/>
              </a:spcBef>
              <a:spcAft>
                <a:spcPts val="0"/>
              </a:spcAft>
              <a:buClr>
                <a:srgbClr val="000000"/>
              </a:buClr>
              <a:buSzPts val="3200"/>
              <a:buFont typeface="Arial"/>
              <a:buChar char="•"/>
            </a:pPr>
            <a:r>
              <a:rPr lang="nl-BE" sz="3200" b="0" i="0" u="none" strike="noStrike" cap="none">
                <a:solidFill>
                  <a:srgbClr val="000000"/>
                </a:solidFill>
                <a:latin typeface="Arial"/>
                <a:ea typeface="Arial"/>
                <a:cs typeface="Arial"/>
                <a:sym typeface="Arial"/>
              </a:rPr>
              <a:t>buiten het kader van een hulpverlenend beroep of georganiseerd vrijwilligerswerk</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BE"/>
              <a:t>Filmpje Bjarni</a:t>
            </a:r>
            <a:endParaRPr/>
          </a:p>
        </p:txBody>
      </p:sp>
      <p:sp>
        <p:nvSpPr>
          <p:cNvPr id="120" name="Shape 120"/>
          <p:cNvSpPr txBox="1">
            <a:spLocks noGrp="1"/>
          </p:cNvSpPr>
          <p:nvPr>
            <p:ph type="body" idx="1"/>
          </p:nvPr>
        </p:nvSpPr>
        <p:spPr>
          <a:xfrm>
            <a:off x="457200" y="1300575"/>
            <a:ext cx="8229600" cy="45261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a:p>
            <a:pPr marL="0" lvl="0" indent="0">
              <a:spcBef>
                <a:spcPts val="640"/>
              </a:spcBef>
              <a:spcAft>
                <a:spcPts val="0"/>
              </a:spcAft>
              <a:buNone/>
            </a:pPr>
            <a:endParaRPr/>
          </a:p>
          <a:p>
            <a:pPr marL="0" lvl="0" indent="0">
              <a:spcBef>
                <a:spcPts val="640"/>
              </a:spcBef>
              <a:spcAft>
                <a:spcPts val="0"/>
              </a:spcAft>
              <a:buNone/>
            </a:pPr>
            <a:endParaRPr/>
          </a:p>
          <a:p>
            <a:pPr marL="0" lvl="0" indent="0">
              <a:spcBef>
                <a:spcPts val="640"/>
              </a:spcBef>
              <a:spcAft>
                <a:spcPts val="0"/>
              </a:spcAft>
              <a:buNone/>
            </a:pPr>
            <a:r>
              <a:rPr lang="nl-BE" u="sng">
                <a:solidFill>
                  <a:schemeClr val="hlink"/>
                </a:solidFill>
                <a:hlinkClick r:id="rId3"/>
              </a:rPr>
              <a:t>https://www.youtube.com/watch?v=0Ar0W0ANlJQ</a:t>
            </a:r>
            <a:r>
              <a:rPr lang="nl-BE"/>
              <a:t>  </a:t>
            </a:r>
            <a:endParaRPr/>
          </a:p>
          <a:p>
            <a:pPr marL="0" lvl="0" indent="0">
              <a:spcBef>
                <a:spcPts val="64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dirty="0">
                <a:solidFill>
                  <a:schemeClr val="dk1"/>
                </a:solidFill>
                <a:latin typeface="Arial"/>
                <a:ea typeface="Arial"/>
                <a:cs typeface="Arial"/>
                <a:sym typeface="Arial"/>
              </a:rPr>
              <a:t>Wat is een </a:t>
            </a:r>
            <a:r>
              <a:rPr lang="nl-BE" sz="4400" b="0" i="0" u="none" strike="noStrike" cap="none" dirty="0" smtClean="0">
                <a:solidFill>
                  <a:schemeClr val="dk1"/>
                </a:solidFill>
                <a:latin typeface="Arial"/>
                <a:ea typeface="Arial"/>
                <a:cs typeface="Arial"/>
                <a:sym typeface="Arial"/>
              </a:rPr>
              <a:t>JMZ* </a:t>
            </a:r>
            <a:r>
              <a:rPr lang="nl-BE" sz="4400" b="0" i="0" u="none" strike="noStrike" cap="none" dirty="0">
                <a:solidFill>
                  <a:schemeClr val="dk1"/>
                </a:solidFill>
                <a:latin typeface="Arial"/>
                <a:ea typeface="Arial"/>
                <a:cs typeface="Arial"/>
                <a:sym typeface="Arial"/>
              </a:rPr>
              <a:t>?</a:t>
            </a:r>
            <a:endParaRPr sz="4400" b="0" i="0" u="none" strike="noStrike" cap="none" dirty="0">
              <a:solidFill>
                <a:schemeClr val="dk1"/>
              </a:solidFill>
              <a:latin typeface="Arial"/>
              <a:ea typeface="Arial"/>
              <a:cs typeface="Arial"/>
              <a:sym typeface="Arial"/>
            </a:endParaRPr>
          </a:p>
        </p:txBody>
      </p:sp>
      <p:sp>
        <p:nvSpPr>
          <p:cNvPr id="126" name="Shape 126"/>
          <p:cNvSpPr txBox="1">
            <a:spLocks noGrp="1"/>
          </p:cNvSpPr>
          <p:nvPr>
            <p:ph type="body" idx="1"/>
          </p:nvPr>
        </p:nvSpPr>
        <p:spPr>
          <a:xfrm>
            <a:off x="377190" y="2143455"/>
            <a:ext cx="8229600" cy="45261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15000"/>
              </a:lnSpc>
              <a:spcBef>
                <a:spcPts val="800"/>
              </a:spcBef>
              <a:spcAft>
                <a:spcPts val="0"/>
              </a:spcAft>
              <a:buClr>
                <a:schemeClr val="dk1"/>
              </a:buClr>
              <a:buSzPts val="3200"/>
              <a:buFont typeface="Calibri"/>
              <a:buChar char="•"/>
            </a:pPr>
            <a:r>
              <a:rPr lang="nl-BE" sz="3200" b="0" i="0" u="none" strike="noStrike" cap="none" dirty="0">
                <a:solidFill>
                  <a:schemeClr val="dk1"/>
                </a:solidFill>
                <a:latin typeface="Calibri"/>
                <a:ea typeface="Calibri"/>
                <a:cs typeface="Calibri"/>
                <a:sym typeface="Calibri"/>
              </a:rPr>
              <a:t>Jongeren tot 25 jaar</a:t>
            </a:r>
            <a:endParaRPr sz="3200" b="0" i="0" u="none" strike="noStrike" cap="none"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Char char="•"/>
            </a:pPr>
            <a:r>
              <a:rPr lang="nl-BE" sz="3200" b="0" i="0" u="none" strike="noStrike" cap="none" dirty="0">
                <a:solidFill>
                  <a:schemeClr val="dk1"/>
                </a:solidFill>
                <a:latin typeface="Calibri"/>
                <a:ea typeface="Calibri"/>
                <a:cs typeface="Calibri"/>
                <a:sym typeface="Calibri"/>
              </a:rPr>
              <a:t>Zorgen voor zorgbehoevende </a:t>
            </a:r>
            <a:r>
              <a:rPr lang="nl-BE" sz="3200" b="0" i="0" u="none" strike="noStrike" cap="none" dirty="0" smtClean="0">
                <a:solidFill>
                  <a:schemeClr val="dk1"/>
                </a:solidFill>
                <a:latin typeface="Calibri"/>
                <a:ea typeface="Calibri"/>
                <a:cs typeface="Calibri"/>
                <a:sym typeface="Calibri"/>
              </a:rPr>
              <a:t>persoon (mama, papa, broer, zus,…)</a:t>
            </a:r>
            <a:endParaRPr sz="3200" b="0" i="0" u="none" strike="noStrike" cap="none"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Char char="•"/>
            </a:pPr>
            <a:r>
              <a:rPr lang="nl-BE" sz="3200" b="0" i="0" u="none" strike="noStrike" cap="none" dirty="0">
                <a:solidFill>
                  <a:schemeClr val="dk1"/>
                </a:solidFill>
                <a:latin typeface="Calibri"/>
                <a:ea typeface="Calibri"/>
                <a:cs typeface="Calibri"/>
                <a:sym typeface="Calibri"/>
              </a:rPr>
              <a:t>Met lichamelijke, mentale, psychische problemen of verslavingen.</a:t>
            </a:r>
            <a:endParaRPr sz="3200" b="0" i="0" u="none" strike="noStrike" cap="none"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Char char="•"/>
            </a:pPr>
            <a:r>
              <a:rPr lang="nl-BE" sz="3200" b="0" i="0" u="none" strike="noStrike" cap="none" dirty="0">
                <a:solidFill>
                  <a:schemeClr val="dk1"/>
                </a:solidFill>
                <a:latin typeface="Calibri"/>
                <a:ea typeface="Calibri"/>
                <a:cs typeface="Calibri"/>
                <a:sym typeface="Calibri"/>
              </a:rPr>
              <a:t>Leeft in het gezin of </a:t>
            </a:r>
            <a:r>
              <a:rPr lang="nl-BE" sz="3200" b="0" i="0" u="none" strike="noStrike" cap="none" dirty="0" smtClean="0">
                <a:solidFill>
                  <a:schemeClr val="dk1"/>
                </a:solidFill>
                <a:latin typeface="Calibri"/>
                <a:ea typeface="Calibri"/>
                <a:cs typeface="Calibri"/>
                <a:sym typeface="Calibri"/>
              </a:rPr>
              <a:t>familie</a:t>
            </a:r>
          </a:p>
          <a:p>
            <a:pPr marL="457200" marR="0" lvl="0" indent="-431800" algn="l" rtl="0">
              <a:lnSpc>
                <a:spcPct val="115000"/>
              </a:lnSpc>
              <a:spcBef>
                <a:spcPts val="0"/>
              </a:spcBef>
              <a:spcAft>
                <a:spcPts val="0"/>
              </a:spcAft>
              <a:buClr>
                <a:schemeClr val="dk1"/>
              </a:buClr>
              <a:buSzPts val="3200"/>
              <a:buFont typeface="Calibri"/>
              <a:buChar char="•"/>
            </a:pPr>
            <a:endParaRPr lang="nl-BE" dirty="0">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Char char="•"/>
            </a:pPr>
            <a:r>
              <a:rPr lang="nl-BE" sz="2000" b="0" i="0" u="none" strike="noStrike" cap="none" dirty="0" smtClean="0">
                <a:solidFill>
                  <a:schemeClr val="dk1"/>
                </a:solidFill>
                <a:latin typeface="Calibri"/>
                <a:ea typeface="Calibri"/>
                <a:cs typeface="Calibri"/>
                <a:sym typeface="Calibri"/>
              </a:rPr>
              <a:t>*Jonge mantelzorger</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Filmpje Nathalie </a:t>
            </a:r>
            <a:endParaRPr/>
          </a:p>
        </p:txBody>
      </p:sp>
      <p:sp>
        <p:nvSpPr>
          <p:cNvPr id="132" name="Shape 132"/>
          <p:cNvSpPr txBox="1">
            <a:spLocks noGrp="1"/>
          </p:cNvSpPr>
          <p:nvPr>
            <p:ph type="body" idx="1"/>
          </p:nvPr>
        </p:nvSpPr>
        <p:spPr>
          <a:xfrm>
            <a:off x="457200" y="1283925"/>
            <a:ext cx="8229600" cy="45261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solidFill>
                <a:srgbClr val="A3AAAE"/>
              </a:solidFill>
            </a:endParaRPr>
          </a:p>
          <a:p>
            <a:pPr marL="0" lvl="0" indent="0">
              <a:spcBef>
                <a:spcPts val="640"/>
              </a:spcBef>
              <a:spcAft>
                <a:spcPts val="0"/>
              </a:spcAft>
              <a:buNone/>
            </a:pPr>
            <a:endParaRPr>
              <a:solidFill>
                <a:srgbClr val="A3AAAE"/>
              </a:solidFill>
            </a:endParaRPr>
          </a:p>
          <a:p>
            <a:pPr marL="0" lvl="0" indent="0">
              <a:spcBef>
                <a:spcPts val="640"/>
              </a:spcBef>
              <a:spcAft>
                <a:spcPts val="0"/>
              </a:spcAft>
              <a:buNone/>
            </a:pPr>
            <a:endParaRPr>
              <a:solidFill>
                <a:srgbClr val="A3AAAE"/>
              </a:solidFill>
            </a:endParaRPr>
          </a:p>
          <a:p>
            <a:pPr marL="0" lvl="0" indent="0">
              <a:spcBef>
                <a:spcPts val="640"/>
              </a:spcBef>
              <a:spcAft>
                <a:spcPts val="0"/>
              </a:spcAft>
              <a:buNone/>
            </a:pPr>
            <a:endParaRPr>
              <a:solidFill>
                <a:srgbClr val="A3AAAE"/>
              </a:solidFill>
            </a:endParaRPr>
          </a:p>
          <a:p>
            <a:pPr marL="0" lvl="0" indent="0">
              <a:spcBef>
                <a:spcPts val="640"/>
              </a:spcBef>
              <a:spcAft>
                <a:spcPts val="0"/>
              </a:spcAft>
              <a:buClr>
                <a:schemeClr val="dk1"/>
              </a:buClr>
              <a:buSzPts val="1100"/>
              <a:buFont typeface="Arial"/>
              <a:buNone/>
            </a:pPr>
            <a:r>
              <a:rPr lang="nl-BE" u="sng">
                <a:solidFill>
                  <a:schemeClr val="hlink"/>
                </a:solidFill>
                <a:hlinkClick r:id="rId3"/>
              </a:rPr>
              <a:t>https://www.youtube.com/watch?v=XK6z6vDgr9U</a:t>
            </a:r>
            <a:r>
              <a:rPr lang="nl-BE"/>
              <a:t> </a:t>
            </a:r>
            <a:endParaRPr/>
          </a:p>
          <a:p>
            <a:pPr marL="0" lvl="0" indent="0">
              <a:spcBef>
                <a:spcPts val="64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dirty="0">
                <a:solidFill>
                  <a:schemeClr val="dk1"/>
                </a:solidFill>
                <a:latin typeface="Arial"/>
                <a:ea typeface="Arial"/>
                <a:cs typeface="Arial"/>
                <a:sym typeface="Arial"/>
              </a:rPr>
              <a:t>Quizvraag 1 </a:t>
            </a:r>
            <a:endParaRPr sz="4400" b="0" i="0" u="none" strike="noStrike" cap="none" dirty="0">
              <a:solidFill>
                <a:schemeClr val="dk1"/>
              </a:solidFill>
              <a:latin typeface="Arial"/>
              <a:ea typeface="Arial"/>
              <a:cs typeface="Arial"/>
              <a:sym typeface="Arial"/>
            </a:endParaRPr>
          </a:p>
        </p:txBody>
      </p:sp>
      <p:sp>
        <p:nvSpPr>
          <p:cNvPr id="138" name="Shape 1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600"/>
              </a:spcBef>
              <a:spcAft>
                <a:spcPts val="0"/>
              </a:spcAft>
              <a:buClr>
                <a:schemeClr val="dk1"/>
              </a:buClr>
              <a:buSzPts val="2600"/>
              <a:buFont typeface="Arial"/>
              <a:buChar char="●"/>
            </a:pPr>
            <a:r>
              <a:rPr lang="nl-BE" sz="2600" b="0" i="0" u="none" strike="noStrike" cap="none" dirty="0">
                <a:solidFill>
                  <a:schemeClr val="dk1"/>
                </a:solidFill>
                <a:latin typeface="Arial"/>
                <a:ea typeface="Arial"/>
                <a:cs typeface="Arial"/>
                <a:sym typeface="Arial"/>
              </a:rPr>
              <a:t>Hoeveel jonge mantelzorgers zijn er volgens jou in Vlaanderen ?</a:t>
            </a:r>
            <a:endParaRPr sz="2600" b="0" i="0" u="none" strike="noStrike" cap="none" dirty="0">
              <a:solidFill>
                <a:schemeClr val="dk1"/>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r>
              <a:rPr lang="nl-BE" sz="2600" b="0" i="0" u="none" strike="noStrike" cap="none" dirty="0">
                <a:solidFill>
                  <a:schemeClr val="dk1"/>
                </a:solidFill>
                <a:latin typeface="Arial"/>
                <a:ea typeface="Arial"/>
                <a:cs typeface="Arial"/>
                <a:sym typeface="Arial"/>
              </a:rPr>
              <a:t>A) 20 000 – 40 000 jongeren</a:t>
            </a:r>
            <a:endParaRPr sz="2600" b="0" i="0" u="none" strike="noStrike" cap="none" dirty="0">
              <a:solidFill>
                <a:schemeClr val="dk1"/>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r>
              <a:rPr lang="nl-BE" sz="2600" b="0" i="0" u="none" strike="noStrike" cap="none" dirty="0">
                <a:solidFill>
                  <a:schemeClr val="dk1"/>
                </a:solidFill>
                <a:latin typeface="Arial"/>
                <a:ea typeface="Arial"/>
                <a:cs typeface="Arial"/>
                <a:sym typeface="Arial"/>
              </a:rPr>
              <a:t>B) 5 000 – 10 000 jongeren</a:t>
            </a:r>
            <a:endParaRPr sz="2600" b="0" i="0" u="none" strike="noStrike" cap="none" dirty="0">
              <a:solidFill>
                <a:schemeClr val="dk1"/>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r>
              <a:rPr lang="nl-BE" sz="2600" b="0" i="0" u="none" strike="noStrike" cap="none" dirty="0">
                <a:solidFill>
                  <a:schemeClr val="dk1"/>
                </a:solidFill>
                <a:latin typeface="Arial"/>
                <a:ea typeface="Arial"/>
                <a:cs typeface="Arial"/>
                <a:sym typeface="Arial"/>
              </a:rPr>
              <a:t>C) 3 000 – 4 000 jongeren</a:t>
            </a:r>
            <a:endParaRPr sz="2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Teko"/>
              <a:ea typeface="Teko"/>
              <a:cs typeface="Teko"/>
              <a:sym typeface="Teko"/>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8">
                                            <p:txEl>
                                              <p:pRg st="0" end="0"/>
                                            </p:txEl>
                                          </p:spTgt>
                                        </p:tgtEl>
                                        <p:attrNameLst>
                                          <p:attrName>style.visibility</p:attrName>
                                        </p:attrNameLst>
                                      </p:cBhvr>
                                      <p:to>
                                        <p:strVal val="visible"/>
                                      </p:to>
                                    </p:set>
                                    <p:anim calcmode="lin" valueType="num">
                                      <p:cBhvr additive="base">
                                        <p:cTn id="12"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8">
                                            <p:txEl>
                                              <p:pRg st="1" end="1"/>
                                            </p:txEl>
                                          </p:spTgt>
                                        </p:tgtEl>
                                        <p:attrNameLst>
                                          <p:attrName>style.visibility</p:attrName>
                                        </p:attrNameLst>
                                      </p:cBhvr>
                                      <p:to>
                                        <p:strVal val="visible"/>
                                      </p:to>
                                    </p:set>
                                    <p:anim calcmode="lin" valueType="num">
                                      <p:cBhvr additive="base">
                                        <p:cTn id="18"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8">
                                            <p:txEl>
                                              <p:pRg st="2" end="2"/>
                                            </p:txEl>
                                          </p:spTgt>
                                        </p:tgtEl>
                                        <p:attrNameLst>
                                          <p:attrName>style.visibility</p:attrName>
                                        </p:attrNameLst>
                                      </p:cBhvr>
                                      <p:to>
                                        <p:strVal val="visible"/>
                                      </p:to>
                                    </p:set>
                                    <p:anim calcmode="lin" valueType="num">
                                      <p:cBhvr additive="base">
                                        <p:cTn id="24"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8">
                                            <p:txEl>
                                              <p:pRg st="3" end="3"/>
                                            </p:txEl>
                                          </p:spTgt>
                                        </p:tgtEl>
                                        <p:attrNameLst>
                                          <p:attrName>style.visibility</p:attrName>
                                        </p:attrNameLst>
                                      </p:cBhvr>
                                      <p:to>
                                        <p:strVal val="visible"/>
                                      </p:to>
                                    </p:set>
                                    <p:anim calcmode="lin" valueType="num">
                                      <p:cBhvr additive="base">
                                        <p:cTn id="30" dur="500" fill="hold"/>
                                        <p:tgtEl>
                                          <p:spTgt spid="1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nl-BE" sz="4400" b="0" i="0" u="none" strike="noStrike" cap="none">
                <a:solidFill>
                  <a:schemeClr val="dk1"/>
                </a:solidFill>
                <a:latin typeface="Arial"/>
                <a:ea typeface="Arial"/>
                <a:cs typeface="Arial"/>
                <a:sym typeface="Arial"/>
              </a:rPr>
              <a:t>Quizvraag 2 </a:t>
            </a:r>
            <a:endParaRPr sz="4400" b="0" i="0" u="none" strike="noStrike" cap="none">
              <a:solidFill>
                <a:schemeClr val="dk1"/>
              </a:solidFill>
              <a:latin typeface="Arial"/>
              <a:ea typeface="Arial"/>
              <a:cs typeface="Arial"/>
              <a:sym typeface="Arial"/>
            </a:endParaRPr>
          </a:p>
        </p:txBody>
      </p:sp>
      <p:sp>
        <p:nvSpPr>
          <p:cNvPr id="145" name="Shape 14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15000"/>
              </a:lnSpc>
              <a:spcBef>
                <a:spcPts val="800"/>
              </a:spcBef>
              <a:spcAft>
                <a:spcPts val="0"/>
              </a:spcAft>
              <a:buClr>
                <a:schemeClr val="dk1"/>
              </a:buClr>
              <a:buSzPts val="3200"/>
              <a:buFont typeface="Calibri"/>
              <a:buChar char="•"/>
            </a:pPr>
            <a:r>
              <a:rPr lang="nl-BE" sz="3200" b="0" i="0" u="none" strike="noStrike" cap="none">
                <a:solidFill>
                  <a:schemeClr val="dk1"/>
                </a:solidFill>
                <a:latin typeface="Calibri"/>
                <a:ea typeface="Calibri"/>
                <a:cs typeface="Calibri"/>
                <a:sym typeface="Calibri"/>
              </a:rPr>
              <a:t>Jullie hebben allemaal deelgenomen aan de enquête (waarvoor dank)</a:t>
            </a:r>
            <a:endParaRPr sz="3200" b="0" i="0" u="none" strike="noStrike" cap="none">
              <a:solidFill>
                <a:schemeClr val="dk1"/>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1100"/>
              <a:buFont typeface="Arial"/>
              <a:buNone/>
            </a:pPr>
            <a:r>
              <a:rPr lang="nl-BE" sz="3200" b="0" i="0" u="none" strike="noStrike" cap="none">
                <a:solidFill>
                  <a:schemeClr val="dk1"/>
                </a:solidFill>
                <a:latin typeface="Calibri"/>
                <a:ea typeface="Calibri"/>
                <a:cs typeface="Calibri"/>
                <a:sym typeface="Calibri"/>
              </a:rPr>
              <a:t>Hoeveel % van de jongeren in Kindheid Jesu en het Hast zijn jonge mantelzorgers ?</a:t>
            </a:r>
            <a:endParaRPr sz="3200" b="0" i="0" u="none" strike="noStrike" cap="none">
              <a:solidFill>
                <a:schemeClr val="dk1"/>
              </a:solidFill>
              <a:latin typeface="Calibri"/>
              <a:ea typeface="Calibri"/>
              <a:cs typeface="Calibri"/>
              <a:sym typeface="Calibri"/>
            </a:endParaRPr>
          </a:p>
          <a:p>
            <a:pPr marL="457200" marR="0" lvl="0" indent="-431800" algn="l" rtl="0">
              <a:lnSpc>
                <a:spcPct val="115000"/>
              </a:lnSpc>
              <a:spcBef>
                <a:spcPts val="800"/>
              </a:spcBef>
              <a:spcAft>
                <a:spcPts val="0"/>
              </a:spcAft>
              <a:buClr>
                <a:schemeClr val="dk1"/>
              </a:buClr>
              <a:buSzPts val="3200"/>
              <a:buFont typeface="Calibri"/>
              <a:buAutoNum type="alphaUcParenR"/>
            </a:pPr>
            <a:r>
              <a:rPr lang="nl-BE" sz="3200" b="0" i="0" u="none" strike="noStrike" cap="none">
                <a:solidFill>
                  <a:schemeClr val="dk1"/>
                </a:solidFill>
                <a:latin typeface="Calibri"/>
                <a:ea typeface="Calibri"/>
                <a:cs typeface="Calibri"/>
                <a:sym typeface="Calibri"/>
              </a:rPr>
              <a:t>68 %</a:t>
            </a:r>
            <a:endParaRPr sz="3200" b="0" i="0" u="none" strike="noStrike" cap="none">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arenR"/>
            </a:pPr>
            <a:r>
              <a:rPr lang="nl-BE" sz="3200" b="0" i="0" u="none" strike="noStrike" cap="none">
                <a:solidFill>
                  <a:schemeClr val="dk1"/>
                </a:solidFill>
                <a:latin typeface="Calibri"/>
                <a:ea typeface="Calibri"/>
                <a:cs typeface="Calibri"/>
                <a:sym typeface="Calibri"/>
              </a:rPr>
              <a:t>10%</a:t>
            </a:r>
            <a:endParaRPr sz="3200" b="0" i="0" u="none" strike="noStrike" cap="none">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arenR"/>
            </a:pPr>
            <a:r>
              <a:rPr lang="nl-BE" sz="3200" b="0" i="0" u="none" strike="noStrike" cap="none">
                <a:solidFill>
                  <a:schemeClr val="dk1"/>
                </a:solidFill>
                <a:latin typeface="Calibri"/>
                <a:ea typeface="Calibri"/>
                <a:cs typeface="Calibri"/>
                <a:sym typeface="Calibri"/>
              </a:rPr>
              <a:t>17 %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146" name="Shape 146"/>
          <p:cNvPicPr preferRelativeResize="0"/>
          <p:nvPr/>
        </p:nvPicPr>
        <p:blipFill rotWithShape="1">
          <a:blip r:embed="rId3">
            <a:alphaModFix/>
          </a:blip>
          <a:srcRect/>
          <a:stretch/>
        </p:blipFill>
        <p:spPr>
          <a:xfrm>
            <a:off x="5297678" y="2321275"/>
            <a:ext cx="641749" cy="626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647</Words>
  <Application>Microsoft Office PowerPoint</Application>
  <PresentationFormat>Diavoorstelling (4:3)</PresentationFormat>
  <Paragraphs>108</Paragraphs>
  <Slides>22</Slides>
  <Notes>22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Teko</vt:lpstr>
      <vt:lpstr>Calibri</vt:lpstr>
      <vt:lpstr>Kantoorthema</vt:lpstr>
      <vt:lpstr>JONGE MANTELZORGERS</vt:lpstr>
      <vt:lpstr>Wat is een mantelzorger?</vt:lpstr>
      <vt:lpstr>    Mantelzorger</vt:lpstr>
      <vt:lpstr>PowerPoint-presentatie</vt:lpstr>
      <vt:lpstr>Filmpje Bjarni</vt:lpstr>
      <vt:lpstr>Wat is een JMZ* ?</vt:lpstr>
      <vt:lpstr>Filmpje Nathalie </vt:lpstr>
      <vt:lpstr>Quizvraag 1 </vt:lpstr>
      <vt:lpstr>Quizvraag 2 </vt:lpstr>
      <vt:lpstr>Quizvraag 3 </vt:lpstr>
      <vt:lpstr>Quizvraag 4 </vt:lpstr>
      <vt:lpstr>Filmpje (Femke)</vt:lpstr>
      <vt:lpstr>Gevolgen voor JMZ</vt:lpstr>
      <vt:lpstr>Filmpje (Melissa)</vt:lpstr>
      <vt:lpstr>Waar kan je terecht ?</vt:lpstr>
      <vt:lpstr>Anoniem verhaal.</vt:lpstr>
      <vt:lpstr>PowerPoint-presentatie</vt:lpstr>
      <vt:lpstr>PowerPoint-presentatie</vt:lpstr>
      <vt:lpstr>Filmpje (meneer Maesen)</vt:lpstr>
      <vt:lpstr>Visie van onze school</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JONGE MANTELZORGERS</dc:title>
  <dc:creator>van Walle Kathleen (100)</dc:creator>
  <cp:lastModifiedBy>van Walle Kathleen (100)</cp:lastModifiedBy>
  <cp:revision>2</cp:revision>
  <dcterms:modified xsi:type="dcterms:W3CDTF">2019-04-10T11:08:23Z</dcterms:modified>
</cp:coreProperties>
</file>